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33"/>
  </p:notesMasterIdLst>
  <p:sldIdLst>
    <p:sldId id="256" r:id="rId6"/>
    <p:sldId id="2147472185" r:id="rId7"/>
    <p:sldId id="2147472272" r:id="rId8"/>
    <p:sldId id="2147472168" r:id="rId9"/>
    <p:sldId id="2147472273" r:id="rId10"/>
    <p:sldId id="2147472188" r:id="rId11"/>
    <p:sldId id="2147472163" r:id="rId12"/>
    <p:sldId id="2147472276" r:id="rId13"/>
    <p:sldId id="2147472240" r:id="rId14"/>
    <p:sldId id="2147472274" r:id="rId15"/>
    <p:sldId id="2147472160" r:id="rId16"/>
    <p:sldId id="2147472169" r:id="rId17"/>
    <p:sldId id="2147472178" r:id="rId18"/>
    <p:sldId id="2147472275" r:id="rId19"/>
    <p:sldId id="2147472190" r:id="rId20"/>
    <p:sldId id="2147472191" r:id="rId21"/>
    <p:sldId id="2147472187" r:id="rId22"/>
    <p:sldId id="2147472277" r:id="rId23"/>
    <p:sldId id="2147472279" r:id="rId24"/>
    <p:sldId id="2147472278" r:id="rId25"/>
    <p:sldId id="293" r:id="rId26"/>
    <p:sldId id="294" r:id="rId27"/>
    <p:sldId id="295" r:id="rId28"/>
    <p:sldId id="297" r:id="rId29"/>
    <p:sldId id="2147472196" r:id="rId30"/>
    <p:sldId id="2147472209" r:id="rId31"/>
    <p:sldId id="2147472237"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906AED-586A-447F-8560-E612EFDA671D}">
          <p14:sldIdLst>
            <p14:sldId id="256"/>
            <p14:sldId id="2147472185"/>
            <p14:sldId id="2147472272"/>
            <p14:sldId id="2147472168"/>
            <p14:sldId id="2147472273"/>
            <p14:sldId id="2147472188"/>
            <p14:sldId id="2147472163"/>
            <p14:sldId id="2147472276"/>
            <p14:sldId id="2147472240"/>
            <p14:sldId id="2147472274"/>
            <p14:sldId id="2147472160"/>
            <p14:sldId id="2147472169"/>
            <p14:sldId id="2147472178"/>
            <p14:sldId id="2147472275"/>
            <p14:sldId id="2147472190"/>
            <p14:sldId id="2147472191"/>
            <p14:sldId id="2147472187"/>
            <p14:sldId id="2147472277"/>
            <p14:sldId id="2147472279"/>
            <p14:sldId id="2147472278"/>
            <p14:sldId id="293"/>
            <p14:sldId id="294"/>
            <p14:sldId id="295"/>
            <p14:sldId id="297"/>
            <p14:sldId id="2147472196"/>
            <p14:sldId id="2147472209"/>
            <p14:sldId id="214747223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1C2713-82D2-3B4C-701A-A55D6FA454D4}" name="Ali Mooney" initials="AM" userId="S::amooney@guidehouse.com::63bcd31e-d2c4-49a3-aacb-1c20280427fd" providerId="AD"/>
  <p188:author id="{3F7BEB44-D127-60B0-D8DA-BBBAE6890BA1}" name="Gregory Heller" initials="GH" userId="S::gheller@guidehouse.com::6a0a94ef-88bb-4c2b-afdf-6b78f5ec9f72" providerId="AD"/>
  <p188:author id="{5805EB4F-5CBF-7F25-0277-0A956BD664DC}" name="Trintje Nydam" initials="TN" userId="S::tnydam@guidehouse.com::be6c7fd7-0f66-4319-b52a-718bb0d202e2" providerId="AD"/>
  <p188:author id="{3999A657-2468-1E5F-22D6-FBF1D0DE03A4}" name="Melina Chin" initials="MC" userId="S::mchin@guidehouse.com::c52bd570-f881-4dc0-b52f-15f3c296c61e" providerId="AD"/>
  <p188:author id="{9605617E-38CE-7177-F4F1-E3E30416F850}" name="Chrissy Raymond" initials="CR" userId="S::chraymond@guidehouse.com::aa014d09-1e0e-4f82-9f58-7d93c2c4b50e" providerId="AD"/>
  <p188:author id="{3179D5BB-53DF-46F0-37AE-0671C27E5693}" name="Alexis Mosier" initials="AM" userId="S::amosier@guidehouse.com::fdc580cd-5232-4051-8a0f-a8c30645bdfa" providerId="AD"/>
  <p188:author id="{4222ECCD-71DF-40BE-6A42-B1BA8FB6B43D}" name="Libby Peters" initials="LP" userId="S::lpeters@guidehouse.com::cc5f5401-9b8e-4815-abde-e52d20f114f3" providerId="AD"/>
  <p188:author id="{778524EA-F7B2-0CEA-2666-2BC2579091B9}" name="Jamie Muth" initials="JM" userId="S::jmuth@guidehouse.com::69296056-34a7-461d-a7f4-d1497709176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sy Raymond"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D90"/>
    <a:srgbClr val="0B3A6C"/>
    <a:srgbClr val="002060"/>
    <a:srgbClr val="93D500"/>
    <a:srgbClr val="3C5060"/>
    <a:srgbClr val="E8F2FC"/>
    <a:srgbClr val="F1C613"/>
    <a:srgbClr val="F5E50F"/>
    <a:srgbClr val="E6E11E"/>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94660"/>
  </p:normalViewPr>
  <p:slideViewPr>
    <p:cSldViewPr snapToGrid="0">
      <p:cViewPr varScale="1">
        <p:scale>
          <a:sx n="59" d="100"/>
          <a:sy n="59" d="100"/>
        </p:scale>
        <p:origin x="856" y="5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116ACE8-90AE-4462-BD9E-C9195439A87E}" type="datetimeFigureOut">
              <a:rPr lang="en-US" smtClean="0"/>
              <a:t>8/19/2025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19F518-6261-4593-B83F-39D867A14DAF}" type="slidenum">
              <a:rPr lang="en-US" smtClean="0"/>
              <a:t>‹#›</a:t>
            </a:fld>
            <a:endParaRPr lang="en-US"/>
          </a:p>
        </p:txBody>
      </p:sp>
    </p:spTree>
    <p:extLst>
      <p:ext uri="{BB962C8B-B14F-4D97-AF65-F5344CB8AC3E}">
        <p14:creationId xmlns:p14="http://schemas.microsoft.com/office/powerpoint/2010/main" val="206913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a:t>
            </a:r>
          </a:p>
          <a:p>
            <a:endParaRPr lang="en-US" dirty="0"/>
          </a:p>
        </p:txBody>
      </p:sp>
      <p:sp>
        <p:nvSpPr>
          <p:cNvPr id="4" name="Slide Number Placeholder 3"/>
          <p:cNvSpPr>
            <a:spLocks noGrp="1"/>
          </p:cNvSpPr>
          <p:nvPr>
            <p:ph type="sldNum" sz="quarter" idx="5"/>
          </p:nvPr>
        </p:nvSpPr>
        <p:spPr/>
        <p:txBody>
          <a:bodyPr/>
          <a:lstStyle/>
          <a:p>
            <a:fld id="{D319F518-6261-4593-B83F-39D867A14DAF}" type="slidenum">
              <a:rPr lang="en-US" smtClean="0"/>
              <a:t>2</a:t>
            </a:fld>
            <a:endParaRPr lang="en-US"/>
          </a:p>
        </p:txBody>
      </p:sp>
    </p:spTree>
    <p:extLst>
      <p:ext uri="{BB962C8B-B14F-4D97-AF65-F5344CB8AC3E}">
        <p14:creationId xmlns:p14="http://schemas.microsoft.com/office/powerpoint/2010/main" val="681958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JL</a:t>
            </a:r>
          </a:p>
        </p:txBody>
      </p:sp>
      <p:sp>
        <p:nvSpPr>
          <p:cNvPr id="4" name="Slide Number Placeholder 3"/>
          <p:cNvSpPr>
            <a:spLocks noGrp="1"/>
          </p:cNvSpPr>
          <p:nvPr>
            <p:ph type="sldNum" sz="quarter" idx="5"/>
          </p:nvPr>
        </p:nvSpPr>
        <p:spPr/>
        <p:txBody>
          <a:bodyPr/>
          <a:lstStyle/>
          <a:p>
            <a:fld id="{D319F518-6261-4593-B83F-39D867A14DAF}" type="slidenum">
              <a:rPr lang="en-US" smtClean="0"/>
              <a:t>12</a:t>
            </a:fld>
            <a:endParaRPr lang="en-US"/>
          </a:p>
        </p:txBody>
      </p:sp>
    </p:spTree>
    <p:extLst>
      <p:ext uri="{BB962C8B-B14F-4D97-AF65-F5344CB8AC3E}">
        <p14:creationId xmlns:p14="http://schemas.microsoft.com/office/powerpoint/2010/main" val="1059999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JL</a:t>
            </a:r>
          </a:p>
        </p:txBody>
      </p:sp>
      <p:sp>
        <p:nvSpPr>
          <p:cNvPr id="4" name="Slide Number Placeholder 3"/>
          <p:cNvSpPr>
            <a:spLocks noGrp="1"/>
          </p:cNvSpPr>
          <p:nvPr>
            <p:ph type="sldNum" sz="quarter" idx="5"/>
          </p:nvPr>
        </p:nvSpPr>
        <p:spPr/>
        <p:txBody>
          <a:bodyPr/>
          <a:lstStyle/>
          <a:p>
            <a:fld id="{D319F518-6261-4593-B83F-39D867A14DAF}" type="slidenum">
              <a:rPr lang="en-US" smtClean="0"/>
              <a:t>13</a:t>
            </a:fld>
            <a:endParaRPr lang="en-US"/>
          </a:p>
        </p:txBody>
      </p:sp>
    </p:spTree>
    <p:extLst>
      <p:ext uri="{BB962C8B-B14F-4D97-AF65-F5344CB8AC3E}">
        <p14:creationId xmlns:p14="http://schemas.microsoft.com/office/powerpoint/2010/main" val="2525393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JL</a:t>
            </a:r>
          </a:p>
        </p:txBody>
      </p:sp>
      <p:sp>
        <p:nvSpPr>
          <p:cNvPr id="4" name="Slide Number Placeholder 3"/>
          <p:cNvSpPr>
            <a:spLocks noGrp="1"/>
          </p:cNvSpPr>
          <p:nvPr>
            <p:ph type="sldNum" sz="quarter" idx="5"/>
          </p:nvPr>
        </p:nvSpPr>
        <p:spPr/>
        <p:txBody>
          <a:bodyPr/>
          <a:lstStyle/>
          <a:p>
            <a:pPr defTabSz="950969">
              <a:defRPr/>
            </a:pPr>
            <a:fld id="{D319F518-6261-4593-B83F-39D867A14DAF}" type="slidenum">
              <a:rPr lang="en-US">
                <a:solidFill>
                  <a:prstClr val="black"/>
                </a:solidFill>
                <a:latin typeface="Calibri" panose="020F0502020204030204"/>
              </a:rPr>
              <a:pPr defTabSz="950969">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745314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JL</a:t>
            </a:r>
          </a:p>
        </p:txBody>
      </p:sp>
      <p:sp>
        <p:nvSpPr>
          <p:cNvPr id="4" name="Slide Number Placeholder 3"/>
          <p:cNvSpPr>
            <a:spLocks noGrp="1"/>
          </p:cNvSpPr>
          <p:nvPr>
            <p:ph type="sldNum" sz="quarter" idx="5"/>
          </p:nvPr>
        </p:nvSpPr>
        <p:spPr/>
        <p:txBody>
          <a:bodyPr/>
          <a:lstStyle/>
          <a:p>
            <a:pPr defTabSz="950969">
              <a:defRPr/>
            </a:pPr>
            <a:fld id="{D319F518-6261-4593-B83F-39D867A14DAF}" type="slidenum">
              <a:rPr lang="en-US">
                <a:solidFill>
                  <a:prstClr val="black"/>
                </a:solidFill>
                <a:latin typeface="Calibri" panose="020F0502020204030204"/>
              </a:rPr>
              <a:pPr defTabSz="950969">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802354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JL</a:t>
            </a:r>
          </a:p>
        </p:txBody>
      </p:sp>
      <p:sp>
        <p:nvSpPr>
          <p:cNvPr id="4" name="Slide Number Placeholder 3"/>
          <p:cNvSpPr>
            <a:spLocks noGrp="1"/>
          </p:cNvSpPr>
          <p:nvPr>
            <p:ph type="sldNum" sz="quarter" idx="5"/>
          </p:nvPr>
        </p:nvSpPr>
        <p:spPr/>
        <p:txBody>
          <a:bodyPr/>
          <a:lstStyle/>
          <a:p>
            <a:fld id="{D319F518-6261-4593-B83F-39D867A14DAF}" type="slidenum">
              <a:rPr lang="en-US" smtClean="0"/>
              <a:t>17</a:t>
            </a:fld>
            <a:endParaRPr lang="en-US"/>
          </a:p>
        </p:txBody>
      </p:sp>
    </p:spTree>
    <p:extLst>
      <p:ext uri="{BB962C8B-B14F-4D97-AF65-F5344CB8AC3E}">
        <p14:creationId xmlns:p14="http://schemas.microsoft.com/office/powerpoint/2010/main" val="2861380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63949-ACC3-60E8-EA37-569693E54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AF2A42-DC6D-ACB2-69F8-CDC4ACC0EF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42B6E-855F-3909-6393-22A923E2F48E}"/>
              </a:ext>
            </a:extLst>
          </p:cNvPr>
          <p:cNvSpPr>
            <a:spLocks noGrp="1"/>
          </p:cNvSpPr>
          <p:nvPr>
            <p:ph type="body" idx="1"/>
          </p:nvPr>
        </p:nvSpPr>
        <p:spPr/>
        <p:txBody>
          <a:bodyPr/>
          <a:lstStyle/>
          <a:p>
            <a:r>
              <a:rPr lang="en-US" dirty="0"/>
              <a:t>JL</a:t>
            </a:r>
          </a:p>
        </p:txBody>
      </p:sp>
      <p:sp>
        <p:nvSpPr>
          <p:cNvPr id="4" name="Slide Number Placeholder 3">
            <a:extLst>
              <a:ext uri="{FF2B5EF4-FFF2-40B4-BE49-F238E27FC236}">
                <a16:creationId xmlns:a16="http://schemas.microsoft.com/office/drawing/2014/main" id="{BF0462D8-8BB2-0B5B-EB39-CE6D1ADD5FBE}"/>
              </a:ext>
            </a:extLst>
          </p:cNvPr>
          <p:cNvSpPr>
            <a:spLocks noGrp="1"/>
          </p:cNvSpPr>
          <p:nvPr>
            <p:ph type="sldNum" sz="quarter" idx="5"/>
          </p:nvPr>
        </p:nvSpPr>
        <p:spPr/>
        <p:txBody>
          <a:bodyPr/>
          <a:lstStyle/>
          <a:p>
            <a:fld id="{D319F518-6261-4593-B83F-39D867A14DAF}" type="slidenum">
              <a:rPr lang="en-US" smtClean="0"/>
              <a:t>20</a:t>
            </a:fld>
            <a:endParaRPr lang="en-US"/>
          </a:p>
        </p:txBody>
      </p:sp>
    </p:spTree>
    <p:extLst>
      <p:ext uri="{BB962C8B-B14F-4D97-AF65-F5344CB8AC3E}">
        <p14:creationId xmlns:p14="http://schemas.microsoft.com/office/powerpoint/2010/main" val="796662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Accountability</a:t>
            </a:r>
            <a:r>
              <a:rPr lang="en-US" dirty="0"/>
              <a:t>: Annual Program Statements required before spending, with Council approval. This is the stage we are in now</a:t>
            </a:r>
          </a:p>
          <a:p>
            <a:endParaRPr lang="en-US" dirty="0"/>
          </a:p>
        </p:txBody>
      </p:sp>
      <p:sp>
        <p:nvSpPr>
          <p:cNvPr id="4" name="Slide Number Placeholder 3"/>
          <p:cNvSpPr>
            <a:spLocks noGrp="1"/>
          </p:cNvSpPr>
          <p:nvPr>
            <p:ph type="sldNum" sz="quarter" idx="5"/>
          </p:nvPr>
        </p:nvSpPr>
        <p:spPr/>
        <p:txBody>
          <a:bodyPr/>
          <a:lstStyle/>
          <a:p>
            <a:fld id="{E04BEB85-3465-415A-BD02-2256787ED758}" type="slidenum">
              <a:rPr lang="en-US" smtClean="0"/>
              <a:t>21</a:t>
            </a:fld>
            <a:endParaRPr lang="en-US"/>
          </a:p>
        </p:txBody>
      </p:sp>
    </p:spTree>
    <p:extLst>
      <p:ext uri="{BB962C8B-B14F-4D97-AF65-F5344CB8AC3E}">
        <p14:creationId xmlns:p14="http://schemas.microsoft.com/office/powerpoint/2010/main" val="2090476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Oversight</a:t>
            </a:r>
            <a:r>
              <a:rPr lang="en-US" dirty="0"/>
              <a:t>: Project Review Team (2 Mayor + 2 Council appointees) for budget modifications up to 10% </a:t>
            </a:r>
            <a:r>
              <a:rPr lang="en-US" b="1" dirty="0"/>
              <a:t>Transparency</a:t>
            </a:r>
            <a:r>
              <a:rPr lang="en-US" dirty="0"/>
              <a:t>: Quarterly reporting on expenditures, real estate transactions, and MBE/WBE participation</a:t>
            </a:r>
          </a:p>
        </p:txBody>
      </p:sp>
      <p:sp>
        <p:nvSpPr>
          <p:cNvPr id="4" name="Slide Number Placeholder 3"/>
          <p:cNvSpPr>
            <a:spLocks noGrp="1"/>
          </p:cNvSpPr>
          <p:nvPr>
            <p:ph type="sldNum" sz="quarter" idx="5"/>
          </p:nvPr>
        </p:nvSpPr>
        <p:spPr/>
        <p:txBody>
          <a:bodyPr/>
          <a:lstStyle/>
          <a:p>
            <a:fld id="{E04BEB85-3465-415A-BD02-2256787ED758}" type="slidenum">
              <a:rPr lang="en-US" smtClean="0"/>
              <a:t>22</a:t>
            </a:fld>
            <a:endParaRPr lang="en-US"/>
          </a:p>
        </p:txBody>
      </p:sp>
    </p:spTree>
    <p:extLst>
      <p:ext uri="{BB962C8B-B14F-4D97-AF65-F5344CB8AC3E}">
        <p14:creationId xmlns:p14="http://schemas.microsoft.com/office/powerpoint/2010/main" val="2850744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2C970-3289-2A8C-024E-1EF707731B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75CFC6-7C28-8E84-8B92-5D6E3993D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572D2-2F9D-94BF-DF6B-C3F9903F4B7B}"/>
              </a:ext>
            </a:extLst>
          </p:cNvPr>
          <p:cNvSpPr>
            <a:spLocks noGrp="1"/>
          </p:cNvSpPr>
          <p:nvPr>
            <p:ph type="body" idx="1"/>
          </p:nvPr>
        </p:nvSpPr>
        <p:spPr/>
        <p:txBody>
          <a:bodyPr/>
          <a:lstStyle/>
          <a:p>
            <a:pPr>
              <a:buNone/>
            </a:pPr>
            <a:r>
              <a:rPr lang="en-US" b="1" dirty="0"/>
              <a:t>Key Challenges &amp; Solutions</a:t>
            </a:r>
          </a:p>
          <a:p>
            <a:pPr>
              <a:buFont typeface="Arial" panose="020B0604020202020204" pitchFamily="34" charset="0"/>
              <a:buChar char="•"/>
            </a:pPr>
            <a:r>
              <a:rPr lang="en-US" b="1" dirty="0"/>
              <a:t>Capacity Building</a:t>
            </a:r>
            <a:r>
              <a:rPr lang="en-US" dirty="0"/>
              <a:t>: Operating existing programs while scaling up new ones</a:t>
            </a:r>
          </a:p>
          <a:p>
            <a:pPr>
              <a:buFont typeface="Arial" panose="020B0604020202020204" pitchFamily="34" charset="0"/>
              <a:buChar char="•"/>
            </a:pPr>
            <a:r>
              <a:rPr lang="en-US" b="1" dirty="0"/>
              <a:t>Readiness Assessment</a:t>
            </a:r>
            <a:r>
              <a:rPr lang="en-US" dirty="0"/>
              <a:t>: Prioritizing Year One funding for programs ready to deploy quickly</a:t>
            </a:r>
          </a:p>
          <a:p>
            <a:pPr>
              <a:buFont typeface="Arial" panose="020B0604020202020204" pitchFamily="34" charset="0"/>
              <a:buChar char="•"/>
            </a:pPr>
            <a:r>
              <a:rPr lang="en-US" b="1" dirty="0"/>
              <a:t>Infrastructure Development</a:t>
            </a:r>
            <a:r>
              <a:rPr lang="en-US" dirty="0"/>
              <a:t>: Building delivery systems while maintaining quality and efficiency</a:t>
            </a:r>
          </a:p>
          <a:p>
            <a:endParaRPr lang="en-US" dirty="0"/>
          </a:p>
        </p:txBody>
      </p:sp>
      <p:sp>
        <p:nvSpPr>
          <p:cNvPr id="4" name="Slide Number Placeholder 3">
            <a:extLst>
              <a:ext uri="{FF2B5EF4-FFF2-40B4-BE49-F238E27FC236}">
                <a16:creationId xmlns:a16="http://schemas.microsoft.com/office/drawing/2014/main" id="{49E04FCC-67BF-CB64-B504-BFC2EC81EF6B}"/>
              </a:ext>
            </a:extLst>
          </p:cNvPr>
          <p:cNvSpPr>
            <a:spLocks noGrp="1"/>
          </p:cNvSpPr>
          <p:nvPr>
            <p:ph type="sldNum" sz="quarter" idx="5"/>
          </p:nvPr>
        </p:nvSpPr>
        <p:spPr/>
        <p:txBody>
          <a:bodyPr/>
          <a:lstStyle/>
          <a:p>
            <a:fld id="{E04BEB85-3465-415A-BD02-2256787ED758}" type="slidenum">
              <a:rPr lang="en-US" smtClean="0"/>
              <a:t>24</a:t>
            </a:fld>
            <a:endParaRPr lang="en-US"/>
          </a:p>
        </p:txBody>
      </p:sp>
    </p:spTree>
    <p:extLst>
      <p:ext uri="{BB962C8B-B14F-4D97-AF65-F5344CB8AC3E}">
        <p14:creationId xmlns:p14="http://schemas.microsoft.com/office/powerpoint/2010/main" val="3118989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JL</a:t>
            </a:r>
          </a:p>
        </p:txBody>
      </p:sp>
      <p:sp>
        <p:nvSpPr>
          <p:cNvPr id="4" name="Slide Number Placeholder 3"/>
          <p:cNvSpPr>
            <a:spLocks noGrp="1"/>
          </p:cNvSpPr>
          <p:nvPr>
            <p:ph type="sldNum" sz="quarter" idx="5"/>
          </p:nvPr>
        </p:nvSpPr>
        <p:spPr/>
        <p:txBody>
          <a:bodyPr/>
          <a:lstStyle/>
          <a:p>
            <a:fld id="{D319F518-6261-4593-B83F-39D867A14DAF}" type="slidenum">
              <a:rPr lang="en-US" smtClean="0"/>
              <a:t>25</a:t>
            </a:fld>
            <a:endParaRPr lang="en-US"/>
          </a:p>
        </p:txBody>
      </p:sp>
    </p:spTree>
    <p:extLst>
      <p:ext uri="{BB962C8B-B14F-4D97-AF65-F5344CB8AC3E}">
        <p14:creationId xmlns:p14="http://schemas.microsoft.com/office/powerpoint/2010/main" val="1285107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a:t>
            </a:r>
          </a:p>
        </p:txBody>
      </p:sp>
      <p:sp>
        <p:nvSpPr>
          <p:cNvPr id="4" name="Slide Number Placeholder 3"/>
          <p:cNvSpPr>
            <a:spLocks noGrp="1"/>
          </p:cNvSpPr>
          <p:nvPr>
            <p:ph type="sldNum" sz="quarter" idx="5"/>
          </p:nvPr>
        </p:nvSpPr>
        <p:spPr/>
        <p:txBody>
          <a:bodyPr/>
          <a:lstStyle/>
          <a:p>
            <a:fld id="{D319F518-6261-4593-B83F-39D867A14DAF}" type="slidenum">
              <a:rPr lang="en-US" smtClean="0"/>
              <a:t>3</a:t>
            </a:fld>
            <a:endParaRPr lang="en-US"/>
          </a:p>
        </p:txBody>
      </p:sp>
    </p:spTree>
    <p:extLst>
      <p:ext uri="{BB962C8B-B14F-4D97-AF65-F5344CB8AC3E}">
        <p14:creationId xmlns:p14="http://schemas.microsoft.com/office/powerpoint/2010/main" val="2126202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JL</a:t>
            </a:r>
          </a:p>
        </p:txBody>
      </p:sp>
      <p:sp>
        <p:nvSpPr>
          <p:cNvPr id="4" name="Slide Number Placeholder 3"/>
          <p:cNvSpPr>
            <a:spLocks noGrp="1"/>
          </p:cNvSpPr>
          <p:nvPr>
            <p:ph type="sldNum" sz="quarter" idx="5"/>
          </p:nvPr>
        </p:nvSpPr>
        <p:spPr/>
        <p:txBody>
          <a:bodyPr/>
          <a:lstStyle/>
          <a:p>
            <a:fld id="{D319F518-6261-4593-B83F-39D867A14DAF}" type="slidenum">
              <a:rPr lang="en-US" smtClean="0"/>
              <a:t>26</a:t>
            </a:fld>
            <a:endParaRPr lang="en-US"/>
          </a:p>
        </p:txBody>
      </p:sp>
    </p:spTree>
    <p:extLst>
      <p:ext uri="{BB962C8B-B14F-4D97-AF65-F5344CB8AC3E}">
        <p14:creationId xmlns:p14="http://schemas.microsoft.com/office/powerpoint/2010/main" val="3081091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a:t>
            </a:r>
          </a:p>
        </p:txBody>
      </p:sp>
      <p:sp>
        <p:nvSpPr>
          <p:cNvPr id="4" name="Slide Number Placeholder 3"/>
          <p:cNvSpPr>
            <a:spLocks noGrp="1"/>
          </p:cNvSpPr>
          <p:nvPr>
            <p:ph type="sldNum" sz="quarter" idx="5"/>
          </p:nvPr>
        </p:nvSpPr>
        <p:spPr/>
        <p:txBody>
          <a:bodyPr/>
          <a:lstStyle/>
          <a:p>
            <a:fld id="{D319F518-6261-4593-B83F-39D867A14DAF}" type="slidenum">
              <a:rPr lang="en-US" smtClean="0"/>
              <a:t>4</a:t>
            </a:fld>
            <a:endParaRPr lang="en-US"/>
          </a:p>
        </p:txBody>
      </p:sp>
    </p:spTree>
    <p:extLst>
      <p:ext uri="{BB962C8B-B14F-4D97-AF65-F5344CB8AC3E}">
        <p14:creationId xmlns:p14="http://schemas.microsoft.com/office/powerpoint/2010/main" val="268536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a:t>
            </a:r>
          </a:p>
        </p:txBody>
      </p:sp>
      <p:sp>
        <p:nvSpPr>
          <p:cNvPr id="4" name="Slide Number Placeholder 3"/>
          <p:cNvSpPr>
            <a:spLocks noGrp="1"/>
          </p:cNvSpPr>
          <p:nvPr>
            <p:ph type="sldNum" sz="quarter" idx="5"/>
          </p:nvPr>
        </p:nvSpPr>
        <p:spPr/>
        <p:txBody>
          <a:bodyPr/>
          <a:lstStyle/>
          <a:p>
            <a:fld id="{D319F518-6261-4593-B83F-39D867A14DAF}" type="slidenum">
              <a:rPr lang="en-US" smtClean="0"/>
              <a:t>5</a:t>
            </a:fld>
            <a:endParaRPr lang="en-US"/>
          </a:p>
        </p:txBody>
      </p:sp>
    </p:spTree>
    <p:extLst>
      <p:ext uri="{BB962C8B-B14F-4D97-AF65-F5344CB8AC3E}">
        <p14:creationId xmlns:p14="http://schemas.microsoft.com/office/powerpoint/2010/main" val="1448491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a:t>
            </a:r>
          </a:p>
        </p:txBody>
      </p:sp>
      <p:sp>
        <p:nvSpPr>
          <p:cNvPr id="4" name="Slide Number Placeholder 3"/>
          <p:cNvSpPr>
            <a:spLocks noGrp="1"/>
          </p:cNvSpPr>
          <p:nvPr>
            <p:ph type="sldNum" sz="quarter" idx="5"/>
          </p:nvPr>
        </p:nvSpPr>
        <p:spPr/>
        <p:txBody>
          <a:bodyPr/>
          <a:lstStyle/>
          <a:p>
            <a:fld id="{D319F518-6261-4593-B83F-39D867A14DAF}" type="slidenum">
              <a:rPr lang="en-US" smtClean="0"/>
              <a:t>6</a:t>
            </a:fld>
            <a:endParaRPr lang="en-US"/>
          </a:p>
        </p:txBody>
      </p:sp>
    </p:spTree>
    <p:extLst>
      <p:ext uri="{BB962C8B-B14F-4D97-AF65-F5344CB8AC3E}">
        <p14:creationId xmlns:p14="http://schemas.microsoft.com/office/powerpoint/2010/main" val="479888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a:t>
            </a:r>
          </a:p>
        </p:txBody>
      </p:sp>
      <p:sp>
        <p:nvSpPr>
          <p:cNvPr id="4" name="Slide Number Placeholder 3"/>
          <p:cNvSpPr>
            <a:spLocks noGrp="1"/>
          </p:cNvSpPr>
          <p:nvPr>
            <p:ph type="sldNum" sz="quarter" idx="5"/>
          </p:nvPr>
        </p:nvSpPr>
        <p:spPr/>
        <p:txBody>
          <a:bodyPr/>
          <a:lstStyle/>
          <a:p>
            <a:fld id="{D319F518-6261-4593-B83F-39D867A14DAF}" type="slidenum">
              <a:rPr lang="en-US" smtClean="0"/>
              <a:t>7</a:t>
            </a:fld>
            <a:endParaRPr lang="en-US"/>
          </a:p>
        </p:txBody>
      </p:sp>
    </p:spTree>
    <p:extLst>
      <p:ext uri="{BB962C8B-B14F-4D97-AF65-F5344CB8AC3E}">
        <p14:creationId xmlns:p14="http://schemas.microsoft.com/office/powerpoint/2010/main" val="858628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9F518-6261-4593-B83F-39D867A14D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22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a:t>
            </a:r>
          </a:p>
        </p:txBody>
      </p:sp>
      <p:sp>
        <p:nvSpPr>
          <p:cNvPr id="4" name="Slide Number Placeholder 3"/>
          <p:cNvSpPr>
            <a:spLocks noGrp="1"/>
          </p:cNvSpPr>
          <p:nvPr>
            <p:ph type="sldNum" sz="quarter" idx="5"/>
          </p:nvPr>
        </p:nvSpPr>
        <p:spPr/>
        <p:txBody>
          <a:bodyPr/>
          <a:lstStyle/>
          <a:p>
            <a:fld id="{D319F518-6261-4593-B83F-39D867A14DAF}" type="slidenum">
              <a:rPr lang="en-US" smtClean="0"/>
              <a:t>9</a:t>
            </a:fld>
            <a:endParaRPr lang="en-US"/>
          </a:p>
        </p:txBody>
      </p:sp>
    </p:spTree>
    <p:extLst>
      <p:ext uri="{BB962C8B-B14F-4D97-AF65-F5344CB8AC3E}">
        <p14:creationId xmlns:p14="http://schemas.microsoft.com/office/powerpoint/2010/main" val="3332048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a:t>
            </a:r>
          </a:p>
        </p:txBody>
      </p:sp>
      <p:sp>
        <p:nvSpPr>
          <p:cNvPr id="4" name="Slide Number Placeholder 3"/>
          <p:cNvSpPr>
            <a:spLocks noGrp="1"/>
          </p:cNvSpPr>
          <p:nvPr>
            <p:ph type="sldNum" sz="quarter" idx="5"/>
          </p:nvPr>
        </p:nvSpPr>
        <p:spPr/>
        <p:txBody>
          <a:bodyPr/>
          <a:lstStyle/>
          <a:p>
            <a:fld id="{D319F518-6261-4593-B83F-39D867A14DAF}" type="slidenum">
              <a:rPr lang="en-US" smtClean="0"/>
              <a:t>10</a:t>
            </a:fld>
            <a:endParaRPr lang="en-US"/>
          </a:p>
        </p:txBody>
      </p:sp>
    </p:spTree>
    <p:extLst>
      <p:ext uri="{BB962C8B-B14F-4D97-AF65-F5344CB8AC3E}">
        <p14:creationId xmlns:p14="http://schemas.microsoft.com/office/powerpoint/2010/main" val="701176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idge Title Slid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4E2151-D5BC-4003-CD38-123962F5467E}"/>
              </a:ext>
            </a:extLst>
          </p:cNvPr>
          <p:cNvPicPr>
            <a:picLocks noChangeAspect="1" noChangeArrowheads="1"/>
          </p:cNvPicPr>
          <p:nvPr userDrawn="1"/>
        </p:nvPicPr>
        <p:blipFill>
          <a:blip r:embed="rId2">
            <a:grayscl/>
            <a:alphaModFix amt="13000"/>
            <a:extLst>
              <a:ext uri="{28A0092B-C50C-407E-A947-70E740481C1C}">
                <a14:useLocalDpi xmlns:a14="http://schemas.microsoft.com/office/drawing/2010/main" val="0"/>
              </a:ext>
            </a:extLst>
          </a:blip>
          <a:srcRect/>
          <a:stretch>
            <a:fillRect/>
          </a:stretch>
        </p:blipFill>
        <p:spPr bwMode="auto">
          <a:xfrm>
            <a:off x="0" y="-2"/>
            <a:ext cx="12192000" cy="6858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15FC1-F300-E760-CED8-FCC546DDD06C}"/>
              </a:ext>
            </a:extLst>
          </p:cNvPr>
          <p:cNvSpPr>
            <a:spLocks noGrp="1"/>
          </p:cNvSpPr>
          <p:nvPr>
            <p:ph type="ctrTitle" hasCustomPrompt="1"/>
          </p:nvPr>
        </p:nvSpPr>
        <p:spPr>
          <a:xfrm>
            <a:off x="838200" y="2863593"/>
            <a:ext cx="4678392" cy="1130811"/>
          </a:xfrm>
        </p:spPr>
        <p:txBody>
          <a:bodyPr anchor="b"/>
          <a:lstStyle>
            <a:lvl1pPr algn="ctr">
              <a:defRPr sz="6000">
                <a:solidFill>
                  <a:schemeClr val="accent1"/>
                </a:solidFill>
              </a:defRPr>
            </a:lvl1pPr>
          </a:lstStyle>
          <a:p>
            <a:r>
              <a:rPr lang="en-US"/>
              <a:t>Title</a:t>
            </a:r>
          </a:p>
        </p:txBody>
      </p:sp>
      <p:pic>
        <p:nvPicPr>
          <p:cNvPr id="16" name="Picture 15">
            <a:extLst>
              <a:ext uri="{FF2B5EF4-FFF2-40B4-BE49-F238E27FC236}">
                <a16:creationId xmlns:a16="http://schemas.microsoft.com/office/drawing/2014/main" id="{82036C45-523A-E147-1998-D0C930304D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85324" y="5102622"/>
            <a:ext cx="3368476" cy="888205"/>
          </a:xfrm>
          <a:prstGeom prst="rect">
            <a:avLst/>
          </a:prstGeom>
        </p:spPr>
      </p:pic>
      <p:sp>
        <p:nvSpPr>
          <p:cNvPr id="3" name="Title 1">
            <a:extLst>
              <a:ext uri="{FF2B5EF4-FFF2-40B4-BE49-F238E27FC236}">
                <a16:creationId xmlns:a16="http://schemas.microsoft.com/office/drawing/2014/main" id="{EEA7D65D-A4E7-B153-D2BD-4DBB6793EE6C}"/>
              </a:ext>
            </a:extLst>
          </p:cNvPr>
          <p:cNvSpPr txBox="1">
            <a:spLocks/>
          </p:cNvSpPr>
          <p:nvPr userDrawn="1"/>
        </p:nvSpPr>
        <p:spPr>
          <a:xfrm>
            <a:off x="838200" y="3994405"/>
            <a:ext cx="4678392" cy="8252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accent1"/>
                </a:solidFill>
                <a:latin typeface="+mj-lt"/>
                <a:ea typeface="+mj-ea"/>
                <a:cs typeface="+mj-cs"/>
              </a:defRPr>
            </a:lvl1pPr>
          </a:lstStyle>
          <a:p>
            <a:endParaRPr lang="en-US" sz="4400"/>
          </a:p>
        </p:txBody>
      </p:sp>
      <p:sp>
        <p:nvSpPr>
          <p:cNvPr id="4" name="Date Placeholder 3">
            <a:extLst>
              <a:ext uri="{FF2B5EF4-FFF2-40B4-BE49-F238E27FC236}">
                <a16:creationId xmlns:a16="http://schemas.microsoft.com/office/drawing/2014/main" id="{B4EC2691-F55A-9F43-A5C2-BE48041560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7AA9A7-8188-E034-A5DB-2C93F512EB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B6499-991B-047F-8877-79962480020C}"/>
              </a:ext>
            </a:extLst>
          </p:cNvPr>
          <p:cNvSpPr>
            <a:spLocks noGrp="1"/>
          </p:cNvSpPr>
          <p:nvPr>
            <p:ph type="sldNum" sz="quarter" idx="12"/>
          </p:nvPr>
        </p:nvSpPr>
        <p:spPr/>
        <p:txBody>
          <a:bodyPr/>
          <a:lstStyle/>
          <a:p>
            <a:r>
              <a:rPr lang="en-US"/>
              <a:t>1</a:t>
            </a:r>
          </a:p>
        </p:txBody>
      </p:sp>
    </p:spTree>
    <p:extLst>
      <p:ext uri="{BB962C8B-B14F-4D97-AF65-F5344CB8AC3E}">
        <p14:creationId xmlns:p14="http://schemas.microsoft.com/office/powerpoint/2010/main" val="365263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34386A-86E7-5C3A-BAFE-E0668C82C2F6}"/>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8EDEBC24-D9AE-032C-0130-6D86151794D3}"/>
              </a:ext>
            </a:extLst>
          </p:cNvPr>
          <p:cNvSpPr>
            <a:spLocks noGrp="1"/>
          </p:cNvSpPr>
          <p:nvPr>
            <p:ph type="sldNum" sz="quarter" idx="12"/>
          </p:nvPr>
        </p:nvSpPr>
        <p:spPr/>
        <p:txBody>
          <a:bodyPr/>
          <a:lstStyle/>
          <a:p>
            <a:fld id="{97586EE6-E982-4B55-865E-DD5294D17279}" type="slidenum">
              <a:rPr lang="en-US" smtClean="0"/>
              <a:t>‹#›</a:t>
            </a:fld>
            <a:endParaRPr lang="en-US"/>
          </a:p>
        </p:txBody>
      </p:sp>
      <p:sp>
        <p:nvSpPr>
          <p:cNvPr id="5" name="Footer Placeholder 4">
            <a:extLst>
              <a:ext uri="{FF2B5EF4-FFF2-40B4-BE49-F238E27FC236}">
                <a16:creationId xmlns:a16="http://schemas.microsoft.com/office/drawing/2014/main" id="{B0ED506A-0AE3-D5E6-4E2F-23FB47B574DB}"/>
              </a:ext>
            </a:extLst>
          </p:cNvPr>
          <p:cNvSpPr txBox="1">
            <a:spLocks/>
          </p:cNvSpPr>
          <p:nvPr userDrawn="1"/>
        </p:nvSpPr>
        <p:spPr>
          <a:xfrm>
            <a:off x="40386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Philadelphia H.O.M.E. Plan</a:t>
            </a:r>
          </a:p>
        </p:txBody>
      </p:sp>
    </p:spTree>
    <p:extLst>
      <p:ext uri="{BB962C8B-B14F-4D97-AF65-F5344CB8AC3E}">
        <p14:creationId xmlns:p14="http://schemas.microsoft.com/office/powerpoint/2010/main" val="1239974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A199-6354-19AE-5CEC-FF3BBE1A37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53E594-73C0-52E9-800C-D999553DB2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066C9A-A2F3-8A50-A511-44F029E10E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BDA11-E6C4-0875-F675-AC0A7A10E099}"/>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CA49AE3D-60AD-73A9-E051-68676C1017D6}"/>
              </a:ext>
            </a:extLst>
          </p:cNvPr>
          <p:cNvSpPr>
            <a:spLocks noGrp="1"/>
          </p:cNvSpPr>
          <p:nvPr>
            <p:ph type="sldNum" sz="quarter" idx="12"/>
          </p:nvPr>
        </p:nvSpPr>
        <p:spPr/>
        <p:txBody>
          <a:bodyPr/>
          <a:lstStyle/>
          <a:p>
            <a:fld id="{97586EE6-E982-4B55-865E-DD5294D17279}" type="slidenum">
              <a:rPr lang="en-US" smtClean="0"/>
              <a:t>‹#›</a:t>
            </a:fld>
            <a:endParaRPr lang="en-US"/>
          </a:p>
        </p:txBody>
      </p:sp>
      <p:sp>
        <p:nvSpPr>
          <p:cNvPr id="6" name="Footer Placeholder 4">
            <a:extLst>
              <a:ext uri="{FF2B5EF4-FFF2-40B4-BE49-F238E27FC236}">
                <a16:creationId xmlns:a16="http://schemas.microsoft.com/office/drawing/2014/main" id="{D59ED852-5E6C-96E5-3D6C-CD5F2F206F8C}"/>
              </a:ext>
            </a:extLst>
          </p:cNvPr>
          <p:cNvSpPr txBox="1">
            <a:spLocks/>
          </p:cNvSpPr>
          <p:nvPr userDrawn="1"/>
        </p:nvSpPr>
        <p:spPr>
          <a:xfrm>
            <a:off x="40386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Philadelphia H.O.M.E. Plan</a:t>
            </a:r>
          </a:p>
        </p:txBody>
      </p:sp>
    </p:spTree>
    <p:extLst>
      <p:ext uri="{BB962C8B-B14F-4D97-AF65-F5344CB8AC3E}">
        <p14:creationId xmlns:p14="http://schemas.microsoft.com/office/powerpoint/2010/main" val="632940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B7F0D-D77C-F11C-BBA2-2B6ED3B2BC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E3009D-1BF0-F378-5037-129741FEA8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35DC31-4E49-06E4-2E5C-C4704D448A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D8CAAB-49A6-AEB5-07B4-E3DD87FDD629}"/>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36D9C50C-5A9C-9DBC-3C68-F7459D39B0CF}"/>
              </a:ext>
            </a:extLst>
          </p:cNvPr>
          <p:cNvSpPr>
            <a:spLocks noGrp="1"/>
          </p:cNvSpPr>
          <p:nvPr>
            <p:ph type="sldNum" sz="quarter" idx="12"/>
          </p:nvPr>
        </p:nvSpPr>
        <p:spPr/>
        <p:txBody>
          <a:bodyPr/>
          <a:lstStyle/>
          <a:p>
            <a:fld id="{97586EE6-E982-4B55-865E-DD5294D17279}" type="slidenum">
              <a:rPr lang="en-US" smtClean="0"/>
              <a:t>‹#›</a:t>
            </a:fld>
            <a:endParaRPr lang="en-US"/>
          </a:p>
        </p:txBody>
      </p:sp>
      <p:sp>
        <p:nvSpPr>
          <p:cNvPr id="8" name="Footer Placeholder 4">
            <a:extLst>
              <a:ext uri="{FF2B5EF4-FFF2-40B4-BE49-F238E27FC236}">
                <a16:creationId xmlns:a16="http://schemas.microsoft.com/office/drawing/2014/main" id="{CAD467B0-820D-40EC-7BEC-85B8EAD194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00462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9C4B6-CD9D-2625-906E-B6D261CBD3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96CC37-0133-E8C3-C52E-8AB53D9DF9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A57A37-42CF-C910-81E2-8AA0AE6327FF}"/>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9FEB3393-EFDC-FF24-2C7D-B0999027566B}"/>
              </a:ext>
            </a:extLst>
          </p:cNvPr>
          <p:cNvSpPr>
            <a:spLocks noGrp="1"/>
          </p:cNvSpPr>
          <p:nvPr>
            <p:ph type="sldNum" sz="quarter" idx="12"/>
          </p:nvPr>
        </p:nvSpPr>
        <p:spPr/>
        <p:txBody>
          <a:bodyPr/>
          <a:lstStyle/>
          <a:p>
            <a:fld id="{97586EE6-E982-4B55-865E-DD5294D17279}" type="slidenum">
              <a:rPr lang="en-US" smtClean="0"/>
              <a:t>‹#›</a:t>
            </a:fld>
            <a:endParaRPr lang="en-US"/>
          </a:p>
        </p:txBody>
      </p:sp>
      <p:sp>
        <p:nvSpPr>
          <p:cNvPr id="7" name="Footer Placeholder 4">
            <a:extLst>
              <a:ext uri="{FF2B5EF4-FFF2-40B4-BE49-F238E27FC236}">
                <a16:creationId xmlns:a16="http://schemas.microsoft.com/office/drawing/2014/main" id="{44B580A5-3AF5-8C60-0A36-330CEDC0FB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41674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7E6D0C-5130-C3A4-1F7E-7C33A841B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2D85D3-AAF4-D827-F2B0-F1043C24EF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E29832-F545-BA5D-4C02-A9B76A15AE70}"/>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3CFC373E-8162-0EE9-C18E-2B289558DCBE}"/>
              </a:ext>
            </a:extLst>
          </p:cNvPr>
          <p:cNvSpPr>
            <a:spLocks noGrp="1"/>
          </p:cNvSpPr>
          <p:nvPr>
            <p:ph type="sldNum" sz="quarter" idx="12"/>
          </p:nvPr>
        </p:nvSpPr>
        <p:spPr/>
        <p:txBody>
          <a:bodyPr/>
          <a:lstStyle/>
          <a:p>
            <a:fld id="{97586EE6-E982-4B55-865E-DD5294D17279}" type="slidenum">
              <a:rPr lang="en-US" smtClean="0"/>
              <a:t>‹#›</a:t>
            </a:fld>
            <a:endParaRPr lang="en-US"/>
          </a:p>
        </p:txBody>
      </p:sp>
      <p:sp>
        <p:nvSpPr>
          <p:cNvPr id="7" name="Footer Placeholder 4">
            <a:extLst>
              <a:ext uri="{FF2B5EF4-FFF2-40B4-BE49-F238E27FC236}">
                <a16:creationId xmlns:a16="http://schemas.microsoft.com/office/drawing/2014/main" id="{EEFD2A9C-7A02-76C8-03E0-2E74720531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28579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cument Outline" type="secHead">
  <p:cSld name="Document Outline">
    <p:spTree>
      <p:nvGrpSpPr>
        <p:cNvPr id="1" name="Shape 61"/>
        <p:cNvGrpSpPr/>
        <p:nvPr/>
      </p:nvGrpSpPr>
      <p:grpSpPr>
        <a:xfrm>
          <a:off x="0" y="0"/>
          <a:ext cx="0" cy="0"/>
          <a:chOff x="0" y="0"/>
          <a:chExt cx="0" cy="0"/>
        </a:xfrm>
      </p:grpSpPr>
      <p:pic>
        <p:nvPicPr>
          <p:cNvPr id="62" name="Google Shape;62;p16" descr="page.jpg"/>
          <p:cNvPicPr preferRelativeResize="0"/>
          <p:nvPr/>
        </p:nvPicPr>
        <p:blipFill rotWithShape="1">
          <a:blip r:embed="rId2">
            <a:alphaModFix/>
          </a:blip>
          <a:srcRect/>
          <a:stretch/>
        </p:blipFill>
        <p:spPr>
          <a:xfrm>
            <a:off x="0" y="716"/>
            <a:ext cx="12192000" cy="6856569"/>
          </a:xfrm>
          <a:prstGeom prst="rect">
            <a:avLst/>
          </a:prstGeom>
          <a:noFill/>
          <a:ln>
            <a:noFill/>
          </a:ln>
        </p:spPr>
      </p:pic>
      <p:sp>
        <p:nvSpPr>
          <p:cNvPr id="63" name="Google Shape;63;p16"/>
          <p:cNvSpPr txBox="1">
            <a:spLocks noGrp="1"/>
          </p:cNvSpPr>
          <p:nvPr>
            <p:ph type="sldNum" idx="12"/>
          </p:nvPr>
        </p:nvSpPr>
        <p:spPr>
          <a:xfrm>
            <a:off x="11482137" y="6217621"/>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400"/>
              <a:buFont typeface="Arial"/>
              <a:buNone/>
              <a:defRPr sz="19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1400"/>
              <a:buFont typeface="Arial"/>
              <a:buNone/>
              <a:defRPr sz="19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1400"/>
              <a:buFont typeface="Arial"/>
              <a:buNone/>
              <a:defRPr sz="19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1400"/>
              <a:buFont typeface="Arial"/>
              <a:buNone/>
              <a:defRPr sz="19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1400"/>
              <a:buFont typeface="Arial"/>
              <a:buNone/>
              <a:defRPr sz="19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1400"/>
              <a:buFont typeface="Arial"/>
              <a:buNone/>
              <a:defRPr sz="19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1400"/>
              <a:buFont typeface="Arial"/>
              <a:buNone/>
              <a:defRPr sz="19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1400"/>
              <a:buFont typeface="Arial"/>
              <a:buNone/>
              <a:defRPr sz="19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1400"/>
              <a:buFont typeface="Arial"/>
              <a:buNone/>
              <a:defRPr sz="1900"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
        <p:nvSpPr>
          <p:cNvPr id="64" name="Google Shape;64;p16"/>
          <p:cNvSpPr txBox="1">
            <a:spLocks noGrp="1"/>
          </p:cNvSpPr>
          <p:nvPr>
            <p:ph type="title"/>
          </p:nvPr>
        </p:nvSpPr>
        <p:spPr>
          <a:xfrm>
            <a:off x="1537967" y="657367"/>
            <a:ext cx="6662400" cy="7284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1537967" y="1311967"/>
            <a:ext cx="10449600" cy="5241200"/>
          </a:xfrm>
          <a:prstGeom prst="rect">
            <a:avLst/>
          </a:prstGeom>
          <a:noFill/>
          <a:ln>
            <a:noFill/>
          </a:ln>
        </p:spPr>
        <p:txBody>
          <a:bodyPr spcFirstLastPara="1" wrap="square" lIns="91425" tIns="91425" rIns="91425" bIns="91425" anchor="t" anchorCtr="0">
            <a:noAutofit/>
          </a:bodyPr>
          <a:lstStyle>
            <a:lvl1pPr marL="609570" lvl="0" indent="-304784" algn="l" rtl="0">
              <a:lnSpc>
                <a:spcPct val="100000"/>
              </a:lnSpc>
              <a:spcBef>
                <a:spcPts val="0"/>
              </a:spcBef>
              <a:spcAft>
                <a:spcPts val="0"/>
              </a:spcAft>
              <a:buSzPts val="1800"/>
              <a:buNone/>
              <a:defRPr/>
            </a:lvl1pPr>
            <a:lvl2pPr marL="1219140" lvl="1" indent="-304784" algn="l" rtl="0">
              <a:lnSpc>
                <a:spcPct val="100000"/>
              </a:lnSpc>
              <a:spcBef>
                <a:spcPts val="2133"/>
              </a:spcBef>
              <a:spcAft>
                <a:spcPts val="0"/>
              </a:spcAft>
              <a:buSzPts val="1400"/>
              <a:buNone/>
              <a:defRPr/>
            </a:lvl2pPr>
            <a:lvl3pPr marL="1828709" lvl="2" indent="-304784" algn="l" rtl="0">
              <a:lnSpc>
                <a:spcPct val="100000"/>
              </a:lnSpc>
              <a:spcBef>
                <a:spcPts val="2133"/>
              </a:spcBef>
              <a:spcAft>
                <a:spcPts val="0"/>
              </a:spcAft>
              <a:buSzPts val="1400"/>
              <a:buNone/>
              <a:defRPr/>
            </a:lvl3pPr>
            <a:lvl4pPr marL="2438278" lvl="3" indent="-304784" algn="l" rtl="0">
              <a:lnSpc>
                <a:spcPct val="100000"/>
              </a:lnSpc>
              <a:spcBef>
                <a:spcPts val="2133"/>
              </a:spcBef>
              <a:spcAft>
                <a:spcPts val="0"/>
              </a:spcAft>
              <a:buSzPts val="1400"/>
              <a:buNone/>
              <a:defRPr/>
            </a:lvl4pPr>
            <a:lvl5pPr marL="3047848" lvl="4" indent="-304784" algn="l" rtl="0">
              <a:lnSpc>
                <a:spcPct val="100000"/>
              </a:lnSpc>
              <a:spcBef>
                <a:spcPts val="2133"/>
              </a:spcBef>
              <a:spcAft>
                <a:spcPts val="0"/>
              </a:spcAft>
              <a:buSzPts val="1400"/>
              <a:buNone/>
              <a:defRPr/>
            </a:lvl5pPr>
            <a:lvl6pPr marL="3657418" lvl="5" indent="-304784" algn="l" rtl="0">
              <a:lnSpc>
                <a:spcPct val="100000"/>
              </a:lnSpc>
              <a:spcBef>
                <a:spcPts val="2133"/>
              </a:spcBef>
              <a:spcAft>
                <a:spcPts val="0"/>
              </a:spcAft>
              <a:buSzPts val="1400"/>
              <a:buNone/>
              <a:defRPr/>
            </a:lvl6pPr>
            <a:lvl7pPr marL="4266987" lvl="6" indent="-304784" algn="l" rtl="0">
              <a:lnSpc>
                <a:spcPct val="100000"/>
              </a:lnSpc>
              <a:spcBef>
                <a:spcPts val="2133"/>
              </a:spcBef>
              <a:spcAft>
                <a:spcPts val="0"/>
              </a:spcAft>
              <a:buSzPts val="1400"/>
              <a:buNone/>
              <a:defRPr/>
            </a:lvl7pPr>
            <a:lvl8pPr marL="4876557" lvl="7" indent="-304784" algn="l" rtl="0">
              <a:lnSpc>
                <a:spcPct val="100000"/>
              </a:lnSpc>
              <a:spcBef>
                <a:spcPts val="2133"/>
              </a:spcBef>
              <a:spcAft>
                <a:spcPts val="0"/>
              </a:spcAft>
              <a:buSzPts val="1400"/>
              <a:buNone/>
              <a:defRPr/>
            </a:lvl8pPr>
            <a:lvl9pPr marL="5486126" lvl="8" indent="-304784" algn="l"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142940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1"/>
            </a:gs>
            <a:gs pos="50000">
              <a:srgbClr val="1D417D"/>
            </a:gs>
            <a:gs pos="100000">
              <a:srgbClr val="003064"/>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1FCB-65F2-E946-335E-8778D15040EB}"/>
              </a:ext>
            </a:extLst>
          </p:cNvPr>
          <p:cNvSpPr>
            <a:spLocks noGrp="1"/>
          </p:cNvSpPr>
          <p:nvPr>
            <p:ph type="ctrTitle"/>
          </p:nvPr>
        </p:nvSpPr>
        <p:spPr>
          <a:xfrm>
            <a:off x="485774" y="497811"/>
            <a:ext cx="7877175"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FC6FDF31-BA08-A55A-DCBE-11F5C2AA557A}"/>
              </a:ext>
            </a:extLst>
          </p:cNvPr>
          <p:cNvSpPr>
            <a:spLocks noGrp="1"/>
          </p:cNvSpPr>
          <p:nvPr>
            <p:ph type="subTitle" idx="1"/>
          </p:nvPr>
        </p:nvSpPr>
        <p:spPr>
          <a:xfrm>
            <a:off x="485775" y="2885411"/>
            <a:ext cx="7877174"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CEB3D-44CE-8A4C-B4DD-0AC2BAFBA1D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6DB0DB7-5129-2436-6481-A798CC06C9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1C1BFB-D370-E314-7B24-97B8E1EE9080}"/>
              </a:ext>
            </a:extLst>
          </p:cNvPr>
          <p:cNvSpPr>
            <a:spLocks noGrp="1"/>
          </p:cNvSpPr>
          <p:nvPr>
            <p:ph type="sldNum" sz="quarter" idx="12"/>
          </p:nvPr>
        </p:nvSpPr>
        <p:spPr/>
        <p:txBody>
          <a:bodyPr/>
          <a:lstStyle/>
          <a:p>
            <a:fld id="{46B819D4-98F4-4635-91E9-0D99F1A1102C}" type="slidenum">
              <a:rPr lang="en-US" smtClean="0"/>
              <a:t>‹#›</a:t>
            </a:fld>
            <a:endParaRPr lang="en-US"/>
          </a:p>
        </p:txBody>
      </p:sp>
      <p:pic>
        <p:nvPicPr>
          <p:cNvPr id="8" name="Picture 7" descr="A black background with white text&#10;&#10;Description automatically generated">
            <a:extLst>
              <a:ext uri="{FF2B5EF4-FFF2-40B4-BE49-F238E27FC236}">
                <a16:creationId xmlns:a16="http://schemas.microsoft.com/office/drawing/2014/main" id="{6A1CD5AE-72D8-4699-47CA-7E2DE2CEEBA3}"/>
              </a:ext>
            </a:extLst>
          </p:cNvPr>
          <p:cNvPicPr>
            <a:picLocks noChangeAspect="1"/>
          </p:cNvPicPr>
          <p:nvPr userDrawn="1"/>
        </p:nvPicPr>
        <p:blipFill>
          <a:blip r:embed="rId2">
            <a:alphaModFix amt="65000"/>
            <a:extLst>
              <a:ext uri="{28A0092B-C50C-407E-A947-70E740481C1C}">
                <a14:useLocalDpi xmlns:a14="http://schemas.microsoft.com/office/drawing/2010/main" val="0"/>
              </a:ext>
            </a:extLst>
          </a:blip>
          <a:stretch>
            <a:fillRect/>
          </a:stretch>
        </p:blipFill>
        <p:spPr>
          <a:xfrm>
            <a:off x="2957309" y="3755693"/>
            <a:ext cx="9054863" cy="2387600"/>
          </a:xfrm>
          <a:prstGeom prst="rect">
            <a:avLst/>
          </a:prstGeom>
        </p:spPr>
      </p:pic>
    </p:spTree>
    <p:extLst>
      <p:ext uri="{BB962C8B-B14F-4D97-AF65-F5344CB8AC3E}">
        <p14:creationId xmlns:p14="http://schemas.microsoft.com/office/powerpoint/2010/main" val="2601494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1FCB-65F2-E946-335E-8778D15040EB}"/>
              </a:ext>
            </a:extLst>
          </p:cNvPr>
          <p:cNvSpPr>
            <a:spLocks noGrp="1"/>
          </p:cNvSpPr>
          <p:nvPr>
            <p:ph type="ctrTitle"/>
          </p:nvPr>
        </p:nvSpPr>
        <p:spPr>
          <a:xfrm>
            <a:off x="485774" y="497811"/>
            <a:ext cx="7877175"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C6FDF31-BA08-A55A-DCBE-11F5C2AA557A}"/>
              </a:ext>
            </a:extLst>
          </p:cNvPr>
          <p:cNvSpPr>
            <a:spLocks noGrp="1"/>
          </p:cNvSpPr>
          <p:nvPr>
            <p:ph type="subTitle" idx="1"/>
          </p:nvPr>
        </p:nvSpPr>
        <p:spPr>
          <a:xfrm>
            <a:off x="485775" y="2885411"/>
            <a:ext cx="7877174"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CEB3D-44CE-8A4C-B4DD-0AC2BAFBA1D0}"/>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6B1C1BFB-D370-E314-7B24-97B8E1EE9080}"/>
              </a:ext>
            </a:extLst>
          </p:cNvPr>
          <p:cNvSpPr>
            <a:spLocks noGrp="1"/>
          </p:cNvSpPr>
          <p:nvPr>
            <p:ph type="sldNum" sz="quarter" idx="12"/>
          </p:nvPr>
        </p:nvSpPr>
        <p:spPr/>
        <p:txBody>
          <a:bodyPr/>
          <a:lstStyle/>
          <a:p>
            <a:fld id="{46B819D4-98F4-4635-91E9-0D99F1A1102C}" type="slidenum">
              <a:rPr lang="en-US" smtClean="0"/>
              <a:t>‹#›</a:t>
            </a:fld>
            <a:endParaRPr lang="en-US"/>
          </a:p>
        </p:txBody>
      </p:sp>
      <p:pic>
        <p:nvPicPr>
          <p:cNvPr id="9" name="Picture 8" descr="Blue text on a black background&#10;&#10;Description automatically generated">
            <a:extLst>
              <a:ext uri="{FF2B5EF4-FFF2-40B4-BE49-F238E27FC236}">
                <a16:creationId xmlns:a16="http://schemas.microsoft.com/office/drawing/2014/main" id="{9303CE55-0CF1-FEE8-42CF-D772E3C2671F}"/>
              </a:ext>
            </a:extLst>
          </p:cNvPr>
          <p:cNvPicPr>
            <a:picLocks noChangeAspect="1"/>
          </p:cNvPicPr>
          <p:nvPr userDrawn="1"/>
        </p:nvPicPr>
        <p:blipFill>
          <a:blip r:embed="rId2">
            <a:alphaModFix amt="67000"/>
            <a:extLst>
              <a:ext uri="{28A0092B-C50C-407E-A947-70E740481C1C}">
                <a14:useLocalDpi xmlns:a14="http://schemas.microsoft.com/office/drawing/2010/main" val="0"/>
              </a:ext>
            </a:extLst>
          </a:blip>
          <a:stretch>
            <a:fillRect/>
          </a:stretch>
        </p:blipFill>
        <p:spPr>
          <a:xfrm>
            <a:off x="2953512" y="3758184"/>
            <a:ext cx="9051010" cy="2386584"/>
          </a:xfrm>
          <a:prstGeom prst="rect">
            <a:avLst/>
          </a:prstGeom>
        </p:spPr>
      </p:pic>
      <p:sp>
        <p:nvSpPr>
          <p:cNvPr id="7" name="Footer Placeholder 4">
            <a:extLst>
              <a:ext uri="{FF2B5EF4-FFF2-40B4-BE49-F238E27FC236}">
                <a16:creationId xmlns:a16="http://schemas.microsoft.com/office/drawing/2014/main" id="{CE7383AE-F73B-31E5-4600-1C41E02219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39237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9D0EC-A7F1-C8BD-C744-71E8872E68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BA867A-07F2-8209-BAA4-052CCA07C8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0D1C83-C867-4A78-B5B0-3EDF1BFE1C13}"/>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AA7853A4-A25B-99FE-CDBA-DC85E830283C}"/>
              </a:ext>
            </a:extLst>
          </p:cNvPr>
          <p:cNvSpPr>
            <a:spLocks noGrp="1"/>
          </p:cNvSpPr>
          <p:nvPr>
            <p:ph type="sldNum" sz="quarter" idx="12"/>
          </p:nvPr>
        </p:nvSpPr>
        <p:spPr/>
        <p:txBody>
          <a:bodyPr/>
          <a:lstStyle/>
          <a:p>
            <a:fld id="{46B819D4-98F4-4635-91E9-0D99F1A1102C}" type="slidenum">
              <a:rPr lang="en-US" smtClean="0"/>
              <a:t>‹#›</a:t>
            </a:fld>
            <a:endParaRPr lang="en-US"/>
          </a:p>
        </p:txBody>
      </p:sp>
      <p:sp>
        <p:nvSpPr>
          <p:cNvPr id="7" name="Footer Placeholder 4">
            <a:extLst>
              <a:ext uri="{FF2B5EF4-FFF2-40B4-BE49-F238E27FC236}">
                <a16:creationId xmlns:a16="http://schemas.microsoft.com/office/drawing/2014/main" id="{45DBBE73-710B-3379-74F6-5CD8082AD2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54263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D1BB-DE6F-D078-ACDA-0DEAECC38B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7F668-D193-837A-A1A2-4397A0FEC9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4FDA0F-6CE7-A7C9-2492-3979903DD5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CF985E-79B7-6AA0-B3AA-7E6FEEFD66D8}"/>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D389D27E-8D9F-E6E9-7C9C-AF52D590B2BB}"/>
              </a:ext>
            </a:extLst>
          </p:cNvPr>
          <p:cNvSpPr>
            <a:spLocks noGrp="1"/>
          </p:cNvSpPr>
          <p:nvPr>
            <p:ph type="sldNum" sz="quarter" idx="12"/>
          </p:nvPr>
        </p:nvSpPr>
        <p:spPr/>
        <p:txBody>
          <a:bodyPr/>
          <a:lstStyle/>
          <a:p>
            <a:fld id="{46B819D4-98F4-4635-91E9-0D99F1A1102C}" type="slidenum">
              <a:rPr lang="en-US" smtClean="0"/>
              <a:t>‹#›</a:t>
            </a:fld>
            <a:endParaRPr lang="en-US"/>
          </a:p>
        </p:txBody>
      </p:sp>
      <p:sp>
        <p:nvSpPr>
          <p:cNvPr id="8" name="Footer Placeholder 4">
            <a:extLst>
              <a:ext uri="{FF2B5EF4-FFF2-40B4-BE49-F238E27FC236}">
                <a16:creationId xmlns:a16="http://schemas.microsoft.com/office/drawing/2014/main" id="{4A0E2194-FFD8-4AC0-9C02-561AC55968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3460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296AF9-FD3F-7D29-CD22-EF615AA4E5DA}"/>
              </a:ext>
            </a:extLst>
          </p:cNvPr>
          <p:cNvSpPr/>
          <p:nvPr userDrawn="1"/>
        </p:nvSpPr>
        <p:spPr>
          <a:xfrm>
            <a:off x="0" y="0"/>
            <a:ext cx="12192000" cy="13255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9004D6BD-E1D0-2DEA-43F2-5800587719B4}"/>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0F83A94C-6146-E955-C740-7859014CADE1}"/>
              </a:ext>
            </a:extLst>
          </p:cNvPr>
          <p:cNvSpPr>
            <a:spLocks noGrp="1"/>
          </p:cNvSpPr>
          <p:nvPr>
            <p:ph type="sldNum" sz="quarter" idx="12"/>
          </p:nvPr>
        </p:nvSpPr>
        <p:spPr/>
        <p:txBody>
          <a:bodyPr/>
          <a:lstStyle/>
          <a:p>
            <a:fld id="{97586EE6-E982-4B55-865E-DD5294D17279}" type="slidenum">
              <a:rPr lang="en-US" smtClean="0"/>
              <a:t>‹#›</a:t>
            </a:fld>
            <a:endParaRPr lang="en-US"/>
          </a:p>
        </p:txBody>
      </p:sp>
      <p:sp>
        <p:nvSpPr>
          <p:cNvPr id="6" name="Content Placeholder 2">
            <a:extLst>
              <a:ext uri="{FF2B5EF4-FFF2-40B4-BE49-F238E27FC236}">
                <a16:creationId xmlns:a16="http://schemas.microsoft.com/office/drawing/2014/main" id="{ECAAF659-A0CC-B95B-010C-D7290C22B584}"/>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CA79FCE-6204-A0B4-A4E2-BFD7B06C6A86}"/>
              </a:ext>
            </a:extLst>
          </p:cNvPr>
          <p:cNvSpPr>
            <a:spLocks noGrp="1"/>
          </p:cNvSpPr>
          <p:nvPr>
            <p:ph type="title" hasCustomPrompt="1"/>
          </p:nvPr>
        </p:nvSpPr>
        <p:spPr>
          <a:xfrm>
            <a:off x="0" y="0"/>
            <a:ext cx="12192000" cy="1325563"/>
          </a:xfrm>
          <a:noFill/>
        </p:spPr>
        <p:txBody>
          <a:bodyPr/>
          <a:lstStyle>
            <a:lvl1pPr>
              <a:defRPr>
                <a:solidFill>
                  <a:schemeClr val="bg1"/>
                </a:solidFill>
              </a:defRPr>
            </a:lvl1pPr>
          </a:lstStyle>
          <a:p>
            <a:r>
              <a:rPr lang="en-US"/>
              <a:t>  Click to edit Master title style</a:t>
            </a:r>
          </a:p>
        </p:txBody>
      </p:sp>
      <p:pic>
        <p:nvPicPr>
          <p:cNvPr id="9" name="Picture 8" descr="A black background with white text&#10;&#10;Description automatically generated">
            <a:extLst>
              <a:ext uri="{FF2B5EF4-FFF2-40B4-BE49-F238E27FC236}">
                <a16:creationId xmlns:a16="http://schemas.microsoft.com/office/drawing/2014/main" id="{132BA5AC-4CBF-DCA0-ABF3-94E81CB633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5255" y="440102"/>
            <a:ext cx="1773280" cy="481869"/>
          </a:xfrm>
          <a:prstGeom prst="rect">
            <a:avLst/>
          </a:prstGeom>
          <a:ln>
            <a:noFill/>
          </a:ln>
        </p:spPr>
      </p:pic>
      <p:sp>
        <p:nvSpPr>
          <p:cNvPr id="7" name="Footer Placeholder 4">
            <a:extLst>
              <a:ext uri="{FF2B5EF4-FFF2-40B4-BE49-F238E27FC236}">
                <a16:creationId xmlns:a16="http://schemas.microsoft.com/office/drawing/2014/main" id="{6AD542A6-DD3F-F898-22F8-E1C7D6581F78}"/>
              </a:ext>
            </a:extLst>
          </p:cNvPr>
          <p:cNvSpPr txBox="1">
            <a:spLocks/>
          </p:cNvSpPr>
          <p:nvPr userDrawn="1"/>
        </p:nvSpPr>
        <p:spPr>
          <a:xfrm>
            <a:off x="40386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Philadelphia H.O.M.E. Initiative</a:t>
            </a:r>
          </a:p>
        </p:txBody>
      </p:sp>
    </p:spTree>
    <p:extLst>
      <p:ext uri="{BB962C8B-B14F-4D97-AF65-F5344CB8AC3E}">
        <p14:creationId xmlns:p14="http://schemas.microsoft.com/office/powerpoint/2010/main" val="32727687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65D85-B29A-F121-1E5B-77C99984A4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92C69D-3EB4-6D19-8EBF-21582473DE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F4A371-3326-7DCC-8812-9962F1B72C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B5EF84-1460-86AC-A4C1-EB1C8BC600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E9BAE1-DD25-D1EE-3FCB-8E6853800A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592029-6F83-1282-9A7C-DEE82A64D504}"/>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7B8DB8BA-AFE8-335A-7CE9-BC62D757C016}"/>
              </a:ext>
            </a:extLst>
          </p:cNvPr>
          <p:cNvSpPr>
            <a:spLocks noGrp="1"/>
          </p:cNvSpPr>
          <p:nvPr>
            <p:ph type="sldNum" sz="quarter" idx="12"/>
          </p:nvPr>
        </p:nvSpPr>
        <p:spPr/>
        <p:txBody>
          <a:bodyPr/>
          <a:lstStyle/>
          <a:p>
            <a:fld id="{46B819D4-98F4-4635-91E9-0D99F1A1102C}" type="slidenum">
              <a:rPr lang="en-US" smtClean="0"/>
              <a:t>‹#›</a:t>
            </a:fld>
            <a:endParaRPr lang="en-US"/>
          </a:p>
        </p:txBody>
      </p:sp>
      <p:sp>
        <p:nvSpPr>
          <p:cNvPr id="10" name="Footer Placeholder 4">
            <a:extLst>
              <a:ext uri="{FF2B5EF4-FFF2-40B4-BE49-F238E27FC236}">
                <a16:creationId xmlns:a16="http://schemas.microsoft.com/office/drawing/2014/main" id="{2A29CC48-27FA-B288-7B8D-7106FF216580}"/>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2340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895A-BA63-9FDA-FBCF-3146C1B633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5CC412-280D-C306-B06C-C2702E40F2CD}"/>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D3DADBD6-9386-9D34-105D-3924315F2BEB}"/>
              </a:ext>
            </a:extLst>
          </p:cNvPr>
          <p:cNvSpPr>
            <a:spLocks noGrp="1"/>
          </p:cNvSpPr>
          <p:nvPr>
            <p:ph type="sldNum" sz="quarter" idx="12"/>
          </p:nvPr>
        </p:nvSpPr>
        <p:spPr/>
        <p:txBody>
          <a:bodyPr/>
          <a:lstStyle/>
          <a:p>
            <a:fld id="{46B819D4-98F4-4635-91E9-0D99F1A1102C}" type="slidenum">
              <a:rPr lang="en-US" smtClean="0"/>
              <a:t>‹#›</a:t>
            </a:fld>
            <a:endParaRPr lang="en-US"/>
          </a:p>
        </p:txBody>
      </p:sp>
      <p:sp>
        <p:nvSpPr>
          <p:cNvPr id="6" name="Footer Placeholder 4">
            <a:extLst>
              <a:ext uri="{FF2B5EF4-FFF2-40B4-BE49-F238E27FC236}">
                <a16:creationId xmlns:a16="http://schemas.microsoft.com/office/drawing/2014/main" id="{52BD9567-A59A-4E6D-6B09-5E312FCCC2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710068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CE48C9-849D-8531-51B1-990B8443C6E7}"/>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ED016D2F-3361-6E7E-DA9C-D401F0C5611E}"/>
              </a:ext>
            </a:extLst>
          </p:cNvPr>
          <p:cNvSpPr>
            <a:spLocks noGrp="1"/>
          </p:cNvSpPr>
          <p:nvPr>
            <p:ph type="sldNum" sz="quarter" idx="12"/>
          </p:nvPr>
        </p:nvSpPr>
        <p:spPr/>
        <p:txBody>
          <a:bodyPr/>
          <a:lstStyle/>
          <a:p>
            <a:fld id="{46B819D4-98F4-4635-91E9-0D99F1A1102C}" type="slidenum">
              <a:rPr lang="en-US" smtClean="0"/>
              <a:t>‹#›</a:t>
            </a:fld>
            <a:endParaRPr lang="en-US"/>
          </a:p>
        </p:txBody>
      </p:sp>
      <p:sp>
        <p:nvSpPr>
          <p:cNvPr id="5" name="Footer Placeholder 4">
            <a:extLst>
              <a:ext uri="{FF2B5EF4-FFF2-40B4-BE49-F238E27FC236}">
                <a16:creationId xmlns:a16="http://schemas.microsoft.com/office/drawing/2014/main" id="{726C5514-D694-4272-D4DB-75DF47EF60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53520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7AD2C-EF9E-3C84-32BC-34FDAB72E2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222F8F-5450-37FF-7F48-345D9CF2E2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BFBF81-B76F-D6A3-A3CC-E07DB62DE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81CA63-6539-7447-91E3-647FBCFC8C92}"/>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2CF3AE99-E6B8-A340-200A-EAE7E049B9B5}"/>
              </a:ext>
            </a:extLst>
          </p:cNvPr>
          <p:cNvSpPr>
            <a:spLocks noGrp="1"/>
          </p:cNvSpPr>
          <p:nvPr>
            <p:ph type="sldNum" sz="quarter" idx="12"/>
          </p:nvPr>
        </p:nvSpPr>
        <p:spPr/>
        <p:txBody>
          <a:bodyPr/>
          <a:lstStyle/>
          <a:p>
            <a:fld id="{46B819D4-98F4-4635-91E9-0D99F1A1102C}" type="slidenum">
              <a:rPr lang="en-US" smtClean="0"/>
              <a:t>‹#›</a:t>
            </a:fld>
            <a:endParaRPr lang="en-US"/>
          </a:p>
        </p:txBody>
      </p:sp>
      <p:sp>
        <p:nvSpPr>
          <p:cNvPr id="8" name="Footer Placeholder 4">
            <a:extLst>
              <a:ext uri="{FF2B5EF4-FFF2-40B4-BE49-F238E27FC236}">
                <a16:creationId xmlns:a16="http://schemas.microsoft.com/office/drawing/2014/main" id="{9CD55FE6-EB80-6400-194D-B3DD1E5B8C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95394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5473D-2FB6-3564-1818-4390B4B88A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955D3D-6948-4107-0B2F-FD53C594F1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7EC719-D47E-038E-23EB-1FA01CDFA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665B0-3237-0762-BB14-957062675D3D}"/>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B9A417DB-1ABC-C211-874D-5F99AE9B8902}"/>
              </a:ext>
            </a:extLst>
          </p:cNvPr>
          <p:cNvSpPr>
            <a:spLocks noGrp="1"/>
          </p:cNvSpPr>
          <p:nvPr>
            <p:ph type="sldNum" sz="quarter" idx="12"/>
          </p:nvPr>
        </p:nvSpPr>
        <p:spPr/>
        <p:txBody>
          <a:bodyPr/>
          <a:lstStyle/>
          <a:p>
            <a:fld id="{46B819D4-98F4-4635-91E9-0D99F1A1102C}" type="slidenum">
              <a:rPr lang="en-US" smtClean="0"/>
              <a:t>‹#›</a:t>
            </a:fld>
            <a:endParaRPr lang="en-US"/>
          </a:p>
        </p:txBody>
      </p:sp>
      <p:sp>
        <p:nvSpPr>
          <p:cNvPr id="8" name="Footer Placeholder 4">
            <a:extLst>
              <a:ext uri="{FF2B5EF4-FFF2-40B4-BE49-F238E27FC236}">
                <a16:creationId xmlns:a16="http://schemas.microsoft.com/office/drawing/2014/main" id="{9944E57D-4E84-0DAA-2115-72600DB64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37163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9DC8C-AD89-C89D-2F82-1368B1A86F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620C6D-020F-F74B-47B1-B626CF0B6B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37490A-9242-E786-28E9-F021F359B83B}"/>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ED066C24-D8CB-D093-C116-FD8B556B0B85}"/>
              </a:ext>
            </a:extLst>
          </p:cNvPr>
          <p:cNvSpPr>
            <a:spLocks noGrp="1"/>
          </p:cNvSpPr>
          <p:nvPr>
            <p:ph type="sldNum" sz="quarter" idx="12"/>
          </p:nvPr>
        </p:nvSpPr>
        <p:spPr/>
        <p:txBody>
          <a:bodyPr/>
          <a:lstStyle/>
          <a:p>
            <a:fld id="{46B819D4-98F4-4635-91E9-0D99F1A1102C}" type="slidenum">
              <a:rPr lang="en-US" smtClean="0"/>
              <a:t>‹#›</a:t>
            </a:fld>
            <a:endParaRPr lang="en-US"/>
          </a:p>
        </p:txBody>
      </p:sp>
      <p:sp>
        <p:nvSpPr>
          <p:cNvPr id="5" name="Footer Placeholder 4">
            <a:extLst>
              <a:ext uri="{FF2B5EF4-FFF2-40B4-BE49-F238E27FC236}">
                <a16:creationId xmlns:a16="http://schemas.microsoft.com/office/drawing/2014/main" id="{9C50AF30-2B21-6153-3C93-833C1995CA25}"/>
              </a:ext>
            </a:extLst>
          </p:cNvPr>
          <p:cNvSpPr txBox="1">
            <a:spLocks/>
          </p:cNvSpPr>
          <p:nvPr userDrawn="1"/>
        </p:nvSpPr>
        <p:spPr>
          <a:xfrm>
            <a:off x="40386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Philadelphia H.O.M.E. Plan</a:t>
            </a:r>
          </a:p>
        </p:txBody>
      </p:sp>
    </p:spTree>
    <p:extLst>
      <p:ext uri="{BB962C8B-B14F-4D97-AF65-F5344CB8AC3E}">
        <p14:creationId xmlns:p14="http://schemas.microsoft.com/office/powerpoint/2010/main" val="1614029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70021A-B6B9-8CE5-E836-9B865111AE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E82058-4EA2-2EE8-3094-C3B35DF7F5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CF18C-1B8E-C68D-C884-B7B07B801A5E}"/>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4CC4AF15-8A6B-AC62-B703-6CA6D6D8D6A9}"/>
              </a:ext>
            </a:extLst>
          </p:cNvPr>
          <p:cNvSpPr>
            <a:spLocks noGrp="1"/>
          </p:cNvSpPr>
          <p:nvPr>
            <p:ph type="sldNum" sz="quarter" idx="12"/>
          </p:nvPr>
        </p:nvSpPr>
        <p:spPr/>
        <p:txBody>
          <a:bodyPr/>
          <a:lstStyle/>
          <a:p>
            <a:fld id="{46B819D4-98F4-4635-91E9-0D99F1A1102C}" type="slidenum">
              <a:rPr lang="en-US" smtClean="0"/>
              <a:t>‹#›</a:t>
            </a:fld>
            <a:endParaRPr lang="en-US"/>
          </a:p>
        </p:txBody>
      </p:sp>
      <p:sp>
        <p:nvSpPr>
          <p:cNvPr id="5" name="Footer Placeholder 4">
            <a:extLst>
              <a:ext uri="{FF2B5EF4-FFF2-40B4-BE49-F238E27FC236}">
                <a16:creationId xmlns:a16="http://schemas.microsoft.com/office/drawing/2014/main" id="{E1E54637-FD85-1C64-B0DA-AFD27FAE0C39}"/>
              </a:ext>
            </a:extLst>
          </p:cNvPr>
          <p:cNvSpPr txBox="1">
            <a:spLocks/>
          </p:cNvSpPr>
          <p:nvPr userDrawn="1"/>
        </p:nvSpPr>
        <p:spPr>
          <a:xfrm>
            <a:off x="40386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Philadelphia H.O.M.E. Plan</a:t>
            </a:r>
          </a:p>
        </p:txBody>
      </p:sp>
    </p:spTree>
    <p:extLst>
      <p:ext uri="{BB962C8B-B14F-4D97-AF65-F5344CB8AC3E}">
        <p14:creationId xmlns:p14="http://schemas.microsoft.com/office/powerpoint/2010/main" val="764828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6C688-641C-846A-BDEC-2AB79F0BA712}"/>
              </a:ext>
            </a:extLst>
          </p:cNvPr>
          <p:cNvSpPr>
            <a:spLocks noGrp="1"/>
          </p:cNvSpPr>
          <p:nvPr>
            <p:ph type="title" hasCustomPrompt="1"/>
          </p:nvPr>
        </p:nvSpPr>
        <p:spPr>
          <a:xfrm>
            <a:off x="0" y="0"/>
            <a:ext cx="12192000" cy="1325563"/>
          </a:xfrm>
          <a:solidFill>
            <a:schemeClr val="accent1"/>
          </a:solidFill>
        </p:spPr>
        <p:txBody>
          <a:bodyPr/>
          <a:lstStyle>
            <a:lvl1pPr>
              <a:defRPr>
                <a:solidFill>
                  <a:schemeClr val="bg1"/>
                </a:solidFill>
              </a:defRPr>
            </a:lvl1pPr>
          </a:lstStyle>
          <a:p>
            <a:r>
              <a:rPr lang="en-US"/>
              <a:t>  Click to edit Master title style</a:t>
            </a:r>
          </a:p>
        </p:txBody>
      </p:sp>
      <p:sp>
        <p:nvSpPr>
          <p:cNvPr id="3" name="Content Placeholder 2">
            <a:extLst>
              <a:ext uri="{FF2B5EF4-FFF2-40B4-BE49-F238E27FC236}">
                <a16:creationId xmlns:a16="http://schemas.microsoft.com/office/drawing/2014/main" id="{1C14F8DA-8704-E436-58E3-FD3B286C1C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D57CE-D4F1-A920-E56E-3ADDDD63F92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FE4E671E-38AD-DA5F-D510-B199EB4792FA}"/>
              </a:ext>
            </a:extLst>
          </p:cNvPr>
          <p:cNvSpPr>
            <a:spLocks noGrp="1"/>
          </p:cNvSpPr>
          <p:nvPr>
            <p:ph type="sldNum" sz="quarter" idx="12"/>
          </p:nvPr>
        </p:nvSpPr>
        <p:spPr>
          <a:xfrm>
            <a:off x="9647678" y="6357714"/>
            <a:ext cx="466725" cy="365125"/>
          </a:xfrm>
        </p:spPr>
        <p:txBody>
          <a:bodyPr/>
          <a:lstStyle/>
          <a:p>
            <a:fld id="{46B819D4-98F4-4635-91E9-0D99F1A1102C}" type="slidenum">
              <a:rPr lang="en-US" smtClean="0"/>
              <a:t>‹#›</a:t>
            </a:fld>
            <a:endParaRPr lang="en-US"/>
          </a:p>
        </p:txBody>
      </p:sp>
      <p:pic>
        <p:nvPicPr>
          <p:cNvPr id="9" name="Picture 8" descr="Blue text on a black background&#10;&#10;Description automatically generated">
            <a:extLst>
              <a:ext uri="{FF2B5EF4-FFF2-40B4-BE49-F238E27FC236}">
                <a16:creationId xmlns:a16="http://schemas.microsoft.com/office/drawing/2014/main" id="{CCA3FD93-DE95-8C4F-B692-36073191F2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8703" y="6228904"/>
            <a:ext cx="1868047" cy="492570"/>
          </a:xfrm>
          <a:prstGeom prst="rect">
            <a:avLst/>
          </a:prstGeom>
        </p:spPr>
      </p:pic>
      <p:sp>
        <p:nvSpPr>
          <p:cNvPr id="5" name="Footer Placeholder 4">
            <a:extLst>
              <a:ext uri="{FF2B5EF4-FFF2-40B4-BE49-F238E27FC236}">
                <a16:creationId xmlns:a16="http://schemas.microsoft.com/office/drawing/2014/main" id="{276B656D-29BD-BFEE-3E59-E2E93B5C19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273185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6C688-641C-846A-BDEC-2AB79F0BA712}"/>
              </a:ext>
            </a:extLst>
          </p:cNvPr>
          <p:cNvSpPr>
            <a:spLocks noGrp="1"/>
          </p:cNvSpPr>
          <p:nvPr>
            <p:ph type="title" hasCustomPrompt="1"/>
          </p:nvPr>
        </p:nvSpPr>
        <p:spPr>
          <a:xfrm>
            <a:off x="0" y="0"/>
            <a:ext cx="12192000" cy="1325563"/>
          </a:xfrm>
          <a:solidFill>
            <a:schemeClr val="accent1"/>
          </a:solidFill>
        </p:spPr>
        <p:txBody>
          <a:bodyPr/>
          <a:lstStyle>
            <a:lvl1pPr>
              <a:defRPr>
                <a:solidFill>
                  <a:schemeClr val="bg1"/>
                </a:solidFill>
              </a:defRPr>
            </a:lvl1pPr>
          </a:lstStyle>
          <a:p>
            <a:r>
              <a:rPr lang="en-US"/>
              <a:t>  Click to edit Master title style</a:t>
            </a:r>
          </a:p>
        </p:txBody>
      </p:sp>
      <p:sp>
        <p:nvSpPr>
          <p:cNvPr id="3" name="Content Placeholder 2">
            <a:extLst>
              <a:ext uri="{FF2B5EF4-FFF2-40B4-BE49-F238E27FC236}">
                <a16:creationId xmlns:a16="http://schemas.microsoft.com/office/drawing/2014/main" id="{1C14F8DA-8704-E436-58E3-FD3B286C1C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6BFC400A-ACC1-486E-BFE7-D69EFEEA908C}"/>
              </a:ext>
            </a:extLst>
          </p:cNvPr>
          <p:cNvSpPr>
            <a:spLocks noGrp="1"/>
          </p:cNvSpPr>
          <p:nvPr>
            <p:ph type="dt" sz="half" idx="10"/>
          </p:nvPr>
        </p:nvSpPr>
        <p:spPr/>
        <p:txBody>
          <a:bodyPr/>
          <a:lstStyle/>
          <a:p>
            <a:endParaRPr lang="en-US"/>
          </a:p>
        </p:txBody>
      </p:sp>
      <p:sp>
        <p:nvSpPr>
          <p:cNvPr id="9" name="Footer Placeholder 8">
            <a:extLst>
              <a:ext uri="{FF2B5EF4-FFF2-40B4-BE49-F238E27FC236}">
                <a16:creationId xmlns:a16="http://schemas.microsoft.com/office/drawing/2014/main" id="{474AFF4B-8414-8EB6-36CD-E5896EE906B1}"/>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1D681D0F-C3D8-EDB3-3687-AD870DD923C2}"/>
              </a:ext>
            </a:extLst>
          </p:cNvPr>
          <p:cNvSpPr>
            <a:spLocks noGrp="1"/>
          </p:cNvSpPr>
          <p:nvPr>
            <p:ph type="sldNum" sz="quarter" idx="12"/>
          </p:nvPr>
        </p:nvSpPr>
        <p:spPr/>
        <p:txBody>
          <a:bodyPr/>
          <a:lstStyle/>
          <a:p>
            <a:r>
              <a:rPr lang="en-US"/>
              <a:t>&lt;#&gt;</a:t>
            </a:r>
          </a:p>
        </p:txBody>
      </p:sp>
    </p:spTree>
    <p:extLst>
      <p:ext uri="{BB962C8B-B14F-4D97-AF65-F5344CB8AC3E}">
        <p14:creationId xmlns:p14="http://schemas.microsoft.com/office/powerpoint/2010/main" val="26847956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4B65C-F589-090D-EFBF-D4D11CA6D54B}"/>
              </a:ext>
            </a:extLst>
          </p:cNvPr>
          <p:cNvSpPr>
            <a:spLocks noGrp="1"/>
          </p:cNvSpPr>
          <p:nvPr>
            <p:ph type="title"/>
          </p:nvPr>
        </p:nvSpPr>
        <p:spPr>
          <a:xfrm>
            <a:off x="831850" y="1709738"/>
            <a:ext cx="10515600" cy="2852737"/>
          </a:xfrm>
        </p:spPr>
        <p:txBody>
          <a:bodyPr anchor="b">
            <a:normAutofit/>
          </a:bodyPr>
          <a:lstStyle>
            <a:lvl1pPr>
              <a:defRPr sz="4800">
                <a:solidFill>
                  <a:schemeClr val="accent1"/>
                </a:solidFill>
              </a:defRPr>
            </a:lvl1pPr>
          </a:lstStyle>
          <a:p>
            <a:r>
              <a:rPr lang="en-US"/>
              <a:t>Click to edit Master title style</a:t>
            </a:r>
          </a:p>
        </p:txBody>
      </p:sp>
      <p:sp>
        <p:nvSpPr>
          <p:cNvPr id="4" name="Date Placeholder 3">
            <a:extLst>
              <a:ext uri="{FF2B5EF4-FFF2-40B4-BE49-F238E27FC236}">
                <a16:creationId xmlns:a16="http://schemas.microsoft.com/office/drawing/2014/main" id="{7E64C1E9-5FA5-3629-7DA6-7476CF4D9EBD}"/>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851BA327-24C6-4A9A-3ED8-9C102097C190}"/>
              </a:ext>
            </a:extLst>
          </p:cNvPr>
          <p:cNvSpPr>
            <a:spLocks noGrp="1"/>
          </p:cNvSpPr>
          <p:nvPr>
            <p:ph type="sldNum" sz="quarter" idx="12"/>
          </p:nvPr>
        </p:nvSpPr>
        <p:spPr/>
        <p:txBody>
          <a:bodyPr/>
          <a:lstStyle/>
          <a:p>
            <a:fld id="{97586EE6-E982-4B55-865E-DD5294D17279}" type="slidenum">
              <a:rPr lang="en-US" smtClean="0"/>
              <a:t>‹#›</a:t>
            </a:fld>
            <a:endParaRPr lang="en-US"/>
          </a:p>
        </p:txBody>
      </p:sp>
      <p:pic>
        <p:nvPicPr>
          <p:cNvPr id="8" name="Picture 7">
            <a:extLst>
              <a:ext uri="{FF2B5EF4-FFF2-40B4-BE49-F238E27FC236}">
                <a16:creationId xmlns:a16="http://schemas.microsoft.com/office/drawing/2014/main" id="{09FB0B54-F17F-455D-782E-2B3EAFB7FD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5324" y="5102622"/>
            <a:ext cx="3368476" cy="888205"/>
          </a:xfrm>
          <a:prstGeom prst="rect">
            <a:avLst/>
          </a:prstGeom>
        </p:spPr>
      </p:pic>
      <p:sp>
        <p:nvSpPr>
          <p:cNvPr id="5" name="Footer Placeholder 4">
            <a:extLst>
              <a:ext uri="{FF2B5EF4-FFF2-40B4-BE49-F238E27FC236}">
                <a16:creationId xmlns:a16="http://schemas.microsoft.com/office/drawing/2014/main" id="{5CB2CFF6-08D2-390D-92D6-B8052A28ED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71430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a:gsLst>
            <a:gs pos="0">
              <a:srgbClr val="3E588E"/>
            </a:gs>
            <a:gs pos="50000">
              <a:srgbClr val="1D417D"/>
            </a:gs>
            <a:gs pos="100000">
              <a:srgbClr val="003064"/>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4B65C-F589-090D-EFBF-D4D11CA6D54B}"/>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7E64C1E9-5FA5-3629-7DA6-7476CF4D9EBD}"/>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851BA327-24C6-4A9A-3ED8-9C102097C190}"/>
              </a:ext>
            </a:extLst>
          </p:cNvPr>
          <p:cNvSpPr>
            <a:spLocks noGrp="1"/>
          </p:cNvSpPr>
          <p:nvPr>
            <p:ph type="sldNum" sz="quarter" idx="12"/>
          </p:nvPr>
        </p:nvSpPr>
        <p:spPr/>
        <p:txBody>
          <a:bodyPr/>
          <a:lstStyle/>
          <a:p>
            <a:fld id="{97586EE6-E982-4B55-865E-DD5294D17279}" type="slidenum">
              <a:rPr lang="en-US" smtClean="0"/>
              <a:t>‹#›</a:t>
            </a:fld>
            <a:endParaRPr lang="en-US"/>
          </a:p>
        </p:txBody>
      </p:sp>
      <p:pic>
        <p:nvPicPr>
          <p:cNvPr id="9" name="Picture 8" descr="A black background with white text&#10;&#10;Description automatically generated">
            <a:extLst>
              <a:ext uri="{FF2B5EF4-FFF2-40B4-BE49-F238E27FC236}">
                <a16:creationId xmlns:a16="http://schemas.microsoft.com/office/drawing/2014/main" id="{7673970A-F849-DBF7-2165-824879405C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2712" y="5102352"/>
            <a:ext cx="3364992" cy="914400"/>
          </a:xfrm>
          <a:prstGeom prst="rect">
            <a:avLst/>
          </a:prstGeom>
        </p:spPr>
      </p:pic>
      <p:sp>
        <p:nvSpPr>
          <p:cNvPr id="3" name="Footer Placeholder 4">
            <a:extLst>
              <a:ext uri="{FF2B5EF4-FFF2-40B4-BE49-F238E27FC236}">
                <a16:creationId xmlns:a16="http://schemas.microsoft.com/office/drawing/2014/main" id="{24962D74-532C-8ACA-B5A1-2219550C52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75619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26057-D547-C861-E512-38944D26B3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ABD349-E289-FE19-9290-94AF24AF27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A80F03-9FB3-9AD8-87AD-DC9B953D36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98EE41-AD2B-9918-939E-02A92411B732}"/>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7DB9AD3D-3D9F-413E-284D-F20C7A939F07}"/>
              </a:ext>
            </a:extLst>
          </p:cNvPr>
          <p:cNvSpPr>
            <a:spLocks noGrp="1"/>
          </p:cNvSpPr>
          <p:nvPr>
            <p:ph type="sldNum" sz="quarter" idx="12"/>
          </p:nvPr>
        </p:nvSpPr>
        <p:spPr/>
        <p:txBody>
          <a:bodyPr/>
          <a:lstStyle/>
          <a:p>
            <a:fld id="{97586EE6-E982-4B55-865E-DD5294D17279}" type="slidenum">
              <a:rPr lang="en-US" smtClean="0"/>
              <a:t>‹#›</a:t>
            </a:fld>
            <a:endParaRPr lang="en-US"/>
          </a:p>
        </p:txBody>
      </p:sp>
      <p:sp>
        <p:nvSpPr>
          <p:cNvPr id="8" name="Footer Placeholder 4">
            <a:extLst>
              <a:ext uri="{FF2B5EF4-FFF2-40B4-BE49-F238E27FC236}">
                <a16:creationId xmlns:a16="http://schemas.microsoft.com/office/drawing/2014/main" id="{264513EF-CB39-1C62-0983-29114F535D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78100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0AEE-8375-6CE1-3BAF-EB4B2DFABC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120A89-4120-8121-9786-CC43856A42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B65303-927B-87FC-BF24-0913388E81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AAFDF7-2DAB-80FE-D445-3017F2CCFE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F91091-0D16-40A6-4BC4-B0FE01BA35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E7D3DA-D6E2-A49F-3CE1-091622A5A304}"/>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092EA944-CCBE-E303-1375-7A68EF79D76F}"/>
              </a:ext>
            </a:extLst>
          </p:cNvPr>
          <p:cNvSpPr>
            <a:spLocks noGrp="1"/>
          </p:cNvSpPr>
          <p:nvPr>
            <p:ph type="sldNum" sz="quarter" idx="12"/>
          </p:nvPr>
        </p:nvSpPr>
        <p:spPr/>
        <p:txBody>
          <a:bodyPr/>
          <a:lstStyle/>
          <a:p>
            <a:fld id="{97586EE6-E982-4B55-865E-DD5294D17279}" type="slidenum">
              <a:rPr lang="en-US" smtClean="0"/>
              <a:t>‹#›</a:t>
            </a:fld>
            <a:endParaRPr lang="en-US"/>
          </a:p>
        </p:txBody>
      </p:sp>
      <p:sp>
        <p:nvSpPr>
          <p:cNvPr id="10" name="Footer Placeholder 4">
            <a:extLst>
              <a:ext uri="{FF2B5EF4-FFF2-40B4-BE49-F238E27FC236}">
                <a16:creationId xmlns:a16="http://schemas.microsoft.com/office/drawing/2014/main" id="{709A235B-22CE-FC23-BBD8-38BC600105BB}"/>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3165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2EC11-35C6-8C6A-C88E-5DCBA5CEFD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A4642E-48F3-EC79-9BA3-EE4BEB3F63C9}"/>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55710B72-80C5-D45F-0C9A-8F840BF35F84}"/>
              </a:ext>
            </a:extLst>
          </p:cNvPr>
          <p:cNvSpPr>
            <a:spLocks noGrp="1"/>
          </p:cNvSpPr>
          <p:nvPr>
            <p:ph type="sldNum" sz="quarter" idx="12"/>
          </p:nvPr>
        </p:nvSpPr>
        <p:spPr/>
        <p:txBody>
          <a:bodyPr/>
          <a:lstStyle/>
          <a:p>
            <a:fld id="{97586EE6-E982-4B55-865E-DD5294D17279}" type="slidenum">
              <a:rPr lang="en-US" smtClean="0"/>
              <a:t>‹#›</a:t>
            </a:fld>
            <a:endParaRPr lang="en-US"/>
          </a:p>
        </p:txBody>
      </p:sp>
      <p:sp>
        <p:nvSpPr>
          <p:cNvPr id="4" name="Footer Placeholder 4">
            <a:extLst>
              <a:ext uri="{FF2B5EF4-FFF2-40B4-BE49-F238E27FC236}">
                <a16:creationId xmlns:a16="http://schemas.microsoft.com/office/drawing/2014/main" id="{0A6E5FF7-00C5-FE64-0C0F-9D871FD6C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6593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AFED33-DE04-8AF4-F7E3-A67AC2776B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07E2FC-E71F-920A-1F4E-42144E7EA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28B65D-1981-1AC6-1EBE-D4F64DF44A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7A1D116-4518-0CAD-616D-4E18D61AA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BF5A8D-44A0-AFA3-3D73-41531595AE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&lt;#&gt;</a:t>
            </a:r>
          </a:p>
        </p:txBody>
      </p:sp>
    </p:spTree>
    <p:extLst>
      <p:ext uri="{BB962C8B-B14F-4D97-AF65-F5344CB8AC3E}">
        <p14:creationId xmlns:p14="http://schemas.microsoft.com/office/powerpoint/2010/main" val="418955511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75" r:id="rId4"/>
    <p:sldLayoutId id="2147483651" r:id="rId5"/>
    <p:sldLayoutId id="2147483660"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76"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FFBE47-1206-1A6F-24A4-97725E0533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0FA5C8-5E37-6A4B-F033-D99BB6BC4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EF695-57C5-3119-C597-0D73637E39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57F76C-F19A-4205-A892-42C2215C54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819D4-98F4-4635-91E9-0D99F1A1102C}" type="slidenum">
              <a:rPr lang="en-US" smtClean="0"/>
              <a:t>‹#›</a:t>
            </a:fld>
            <a:endParaRPr lang="en-US"/>
          </a:p>
        </p:txBody>
      </p:sp>
      <p:sp>
        <p:nvSpPr>
          <p:cNvPr id="5" name="Footer Placeholder 4">
            <a:extLst>
              <a:ext uri="{FF2B5EF4-FFF2-40B4-BE49-F238E27FC236}">
                <a16:creationId xmlns:a16="http://schemas.microsoft.com/office/drawing/2014/main" id="{E1932EA6-0EDA-3314-0AAF-C7364B1EB3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20415701"/>
      </p:ext>
    </p:extLst>
  </p:cSld>
  <p:clrMap bg1="lt1" tx1="dk1" bg2="lt2" tx2="dk2" accent1="accent1" accent2="accent2" accent3="accent3" accent4="accent4" accent5="accent5" accent6="accent6" hlink="hlink" folHlink="folHlink"/>
  <p:sldLayoutIdLst>
    <p:sldLayoutId id="2147483663" r:id="rId1"/>
    <p:sldLayoutId id="214748367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5.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34.svg"/><Relationship Id="rId4" Type="http://schemas.openxmlformats.org/officeDocument/2006/relationships/image" Target="../media/image36.sv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HOMEInitiative@phila.gov"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3.xml"/><Relationship Id="rId16" Type="http://schemas.openxmlformats.org/officeDocument/2006/relationships/image" Target="../media/image20.sv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0CF42B8-6D6E-C29F-98BF-53C4211A7AD5}"/>
              </a:ext>
            </a:extLst>
          </p:cNvPr>
          <p:cNvSpPr>
            <a:spLocks noGrp="1"/>
          </p:cNvSpPr>
          <p:nvPr>
            <p:ph type="ctrTitle"/>
          </p:nvPr>
        </p:nvSpPr>
        <p:spPr>
          <a:xfrm>
            <a:off x="877528" y="2644879"/>
            <a:ext cx="9031243" cy="2096778"/>
          </a:xfrm>
        </p:spPr>
        <p:txBody>
          <a:bodyPr>
            <a:noAutofit/>
          </a:bodyPr>
          <a:lstStyle/>
          <a:p>
            <a:pPr algn="l"/>
            <a:r>
              <a:rPr lang="en-US" sz="4400" b="1" dirty="0"/>
              <a:t>Housing Opportunities </a:t>
            </a:r>
            <a:br>
              <a:rPr lang="en-US" sz="4400" b="1" dirty="0"/>
            </a:br>
            <a:r>
              <a:rPr lang="en-US" sz="4400" b="1" dirty="0"/>
              <a:t>Made Easy (H.O.M.E.) Plan</a:t>
            </a:r>
            <a:br>
              <a:rPr lang="en-US" sz="4400" b="1" dirty="0"/>
            </a:br>
            <a:r>
              <a:rPr lang="en-US" sz="3600" b="1" dirty="0">
                <a:solidFill>
                  <a:schemeClr val="accent4"/>
                </a:solidFill>
                <a:latin typeface="+mn-lt"/>
              </a:rPr>
              <a:t> </a:t>
            </a:r>
            <a:endParaRPr lang="en-US" sz="4400" dirty="0">
              <a:solidFill>
                <a:schemeClr val="accent4"/>
              </a:solidFill>
              <a:latin typeface="+mn-lt"/>
            </a:endParaRPr>
          </a:p>
        </p:txBody>
      </p:sp>
      <p:sp>
        <p:nvSpPr>
          <p:cNvPr id="2" name="Footer Placeholder 4">
            <a:extLst>
              <a:ext uri="{FF2B5EF4-FFF2-40B4-BE49-F238E27FC236}">
                <a16:creationId xmlns:a16="http://schemas.microsoft.com/office/drawing/2014/main" id="{BCBEF433-8238-BAE2-4680-DE2F838F33E5}"/>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Philadelphia H.O.M.E. Initiative</a:t>
            </a:r>
          </a:p>
        </p:txBody>
      </p:sp>
      <p:sp>
        <p:nvSpPr>
          <p:cNvPr id="5" name="Slide Number Placeholder 4">
            <a:extLst>
              <a:ext uri="{FF2B5EF4-FFF2-40B4-BE49-F238E27FC236}">
                <a16:creationId xmlns:a16="http://schemas.microsoft.com/office/drawing/2014/main" id="{F9E59E64-9530-DF56-1EE3-02DCBD9BBF61}"/>
              </a:ext>
            </a:extLst>
          </p:cNvPr>
          <p:cNvSpPr txBox="1">
            <a:spLocks/>
          </p:cNvSpPr>
          <p:nvPr/>
        </p:nvSpPr>
        <p:spPr>
          <a:xfrm>
            <a:off x="9189720" y="642697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C4943EA-8348-4042-8061-7B68A5B2CA49}" type="slidenum">
              <a:rPr lang="en-US" sz="1200" smtClean="0">
                <a:solidFill>
                  <a:schemeClr val="bg2">
                    <a:lumMod val="75000"/>
                  </a:schemeClr>
                </a:solidFill>
              </a:rPr>
              <a:pPr algn="r"/>
              <a:t>1</a:t>
            </a:fld>
            <a:endParaRPr lang="en-US" sz="1200">
              <a:solidFill>
                <a:schemeClr val="bg2">
                  <a:lumMod val="75000"/>
                </a:schemeClr>
              </a:solidFill>
            </a:endParaRPr>
          </a:p>
        </p:txBody>
      </p:sp>
    </p:spTree>
    <p:extLst>
      <p:ext uri="{BB962C8B-B14F-4D97-AF65-F5344CB8AC3E}">
        <p14:creationId xmlns:p14="http://schemas.microsoft.com/office/powerpoint/2010/main" val="16225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AC32FC-E1BA-85E2-FC4A-A94BD10F0CD3}"/>
              </a:ext>
            </a:extLst>
          </p:cNvPr>
          <p:cNvSpPr>
            <a:spLocks noGrp="1"/>
          </p:cNvSpPr>
          <p:nvPr>
            <p:ph type="sldNum" sz="quarter" idx="12"/>
          </p:nvPr>
        </p:nvSpPr>
        <p:spPr/>
        <p:txBody>
          <a:bodyPr/>
          <a:lstStyle/>
          <a:p>
            <a:fld id="{97586EE6-E982-4B55-865E-DD5294D17279}" type="slidenum">
              <a:rPr lang="en-US" smtClean="0"/>
              <a:t>10</a:t>
            </a:fld>
            <a:endParaRPr lang="en-US"/>
          </a:p>
        </p:txBody>
      </p:sp>
      <p:sp>
        <p:nvSpPr>
          <p:cNvPr id="3" name="Content Placeholder 2">
            <a:extLst>
              <a:ext uri="{FF2B5EF4-FFF2-40B4-BE49-F238E27FC236}">
                <a16:creationId xmlns:a16="http://schemas.microsoft.com/office/drawing/2014/main" id="{B3640A05-C4A8-3BC3-BA53-A5C53F0524F9}"/>
              </a:ext>
            </a:extLst>
          </p:cNvPr>
          <p:cNvSpPr>
            <a:spLocks noGrp="1"/>
          </p:cNvSpPr>
          <p:nvPr>
            <p:ph idx="1"/>
          </p:nvPr>
        </p:nvSpPr>
        <p:spPr/>
        <p:txBody>
          <a:bodyPr/>
          <a:lstStyle/>
          <a:p>
            <a:pPr marL="285750" marR="0" lvl="0" indent="-285750" algn="l" defTabSz="914400" rtl="0" eaLnBrk="1" fontAlgn="auto" latinLnBrk="0" hangingPunct="1">
              <a:lnSpc>
                <a:spcPct val="100000"/>
              </a:lnSpc>
              <a:spcBef>
                <a:spcPts val="0"/>
              </a:spcBef>
              <a:spcAft>
                <a:spcPts val="1000"/>
              </a:spcAft>
              <a:buClr>
                <a:srgbClr val="595959"/>
              </a:buClr>
              <a:buSzPts val="1800"/>
              <a:buFont typeface="Arial" panose="020B0604020202020204" pitchFamily="34" charset="0"/>
              <a:buChar char="•"/>
              <a:tabLst/>
              <a:defRPr/>
            </a:pPr>
            <a:r>
              <a:rPr kumimoji="0" lang="en-US" sz="2000" b="1" i="0" u="none" strike="noStrike" kern="0" cap="none" spc="0" normalizeH="0" baseline="0" noProof="0" dirty="0">
                <a:ln>
                  <a:noFill/>
                </a:ln>
                <a:solidFill>
                  <a:srgbClr val="F3850D"/>
                </a:solidFill>
                <a:effectLst/>
                <a:uLnTx/>
                <a:uFillTx/>
                <a:latin typeface="Open Sans"/>
                <a:ea typeface="Open Sans"/>
                <a:cs typeface="Open Sans"/>
                <a:sym typeface="Open Sans"/>
              </a:rPr>
              <a:t>$800 million in bonds </a:t>
            </a:r>
            <a:r>
              <a:rPr kumimoji="0" lang="en-US" sz="2000" b="0" i="0" u="none" strike="noStrike" kern="0" cap="none" spc="0" normalizeH="0" baseline="0" noProof="0" dirty="0">
                <a:ln>
                  <a:noFill/>
                </a:ln>
                <a:solidFill>
                  <a:srgbClr val="000000"/>
                </a:solidFill>
                <a:effectLst/>
                <a:uLnTx/>
                <a:uFillTx/>
                <a:latin typeface="Open Sans"/>
                <a:ea typeface="Open Sans"/>
                <a:cs typeface="Open Sans"/>
                <a:sym typeface="Open Sans"/>
              </a:rPr>
              <a:t>issued by the City of Philadelphia</a:t>
            </a:r>
          </a:p>
          <a:p>
            <a:pPr marL="285750" marR="0" lvl="0" indent="-285750" algn="l" defTabSz="914400" rtl="0" eaLnBrk="1" fontAlgn="auto" latinLnBrk="0" hangingPunct="1">
              <a:lnSpc>
                <a:spcPct val="100000"/>
              </a:lnSpc>
              <a:spcBef>
                <a:spcPts val="0"/>
              </a:spcBef>
              <a:spcAft>
                <a:spcPts val="1000"/>
              </a:spcAft>
              <a:buClr>
                <a:srgbClr val="595959"/>
              </a:buClr>
              <a:buSzPts val="1800"/>
              <a:buFont typeface="Arial" panose="020B0604020202020204" pitchFamily="34" charset="0"/>
              <a:buChar char="•"/>
              <a:tabLst/>
              <a:defRPr/>
            </a:pPr>
            <a:r>
              <a:rPr kumimoji="0" lang="en-US" sz="2000" b="1" i="0" u="none" strike="noStrike" kern="0" cap="none" spc="0" normalizeH="0" baseline="0" noProof="0" dirty="0">
                <a:ln>
                  <a:noFill/>
                </a:ln>
                <a:solidFill>
                  <a:srgbClr val="F3850D"/>
                </a:solidFill>
                <a:effectLst/>
                <a:uLnTx/>
                <a:uFillTx/>
                <a:latin typeface="Open Sans"/>
                <a:ea typeface="Open Sans"/>
                <a:cs typeface="Open Sans"/>
                <a:sym typeface="Open Sans"/>
              </a:rPr>
              <a:t>Federal and State Funds: </a:t>
            </a:r>
            <a:r>
              <a:rPr kumimoji="0" lang="en-US" sz="2000" b="0" i="0" u="none" strike="noStrike" kern="0" cap="none" spc="0" normalizeH="0" baseline="0" noProof="0" dirty="0">
                <a:ln>
                  <a:noFill/>
                </a:ln>
                <a:solidFill>
                  <a:srgbClr val="000000"/>
                </a:solidFill>
                <a:effectLst/>
                <a:uLnTx/>
                <a:uFillTx/>
                <a:latin typeface="Open Sans"/>
                <a:ea typeface="Open Sans"/>
                <a:cs typeface="Open Sans"/>
                <a:sym typeface="Open Sans"/>
              </a:rPr>
              <a:t>including Community Development Block Grant (CDBG) funds, Low Income Housing Tax Credits (LIHTC), HOME Investment Partnership, and more</a:t>
            </a:r>
          </a:p>
          <a:p>
            <a:pPr marL="285750" marR="0" lvl="0" indent="-285750" algn="l" defTabSz="914400" rtl="0" eaLnBrk="1" fontAlgn="auto" latinLnBrk="0" hangingPunct="1">
              <a:lnSpc>
                <a:spcPct val="100000"/>
              </a:lnSpc>
              <a:spcBef>
                <a:spcPts val="0"/>
              </a:spcBef>
              <a:spcAft>
                <a:spcPts val="1000"/>
              </a:spcAft>
              <a:buClr>
                <a:srgbClr val="595959"/>
              </a:buClr>
              <a:buSzPts val="1800"/>
              <a:buFont typeface="Arial" panose="020B0604020202020204" pitchFamily="34" charset="0"/>
              <a:buChar char="•"/>
              <a:tabLst/>
              <a:defRPr/>
            </a:pPr>
            <a:r>
              <a:rPr kumimoji="0" lang="en-US" sz="2000" b="1" i="0" u="none" strike="noStrike" kern="0" cap="none" spc="0" normalizeH="0" baseline="0" noProof="0" dirty="0">
                <a:ln>
                  <a:noFill/>
                </a:ln>
                <a:solidFill>
                  <a:srgbClr val="F3850D"/>
                </a:solidFill>
                <a:effectLst/>
                <a:uLnTx/>
                <a:uFillTx/>
                <a:latin typeface="Open Sans"/>
                <a:ea typeface="Open Sans"/>
                <a:cs typeface="Open Sans"/>
                <a:sym typeface="Open Sans"/>
              </a:rPr>
              <a:t>Housing Trust Fund (HTF): </a:t>
            </a:r>
            <a:r>
              <a:rPr kumimoji="0" lang="en-US" sz="2000" b="0" i="0" u="none" strike="noStrike" kern="0" cap="none" spc="0" normalizeH="0" baseline="0" noProof="0" dirty="0">
                <a:ln>
                  <a:noFill/>
                </a:ln>
                <a:solidFill>
                  <a:srgbClr val="000000"/>
                </a:solidFill>
                <a:effectLst/>
                <a:uLnTx/>
                <a:uFillTx/>
                <a:latin typeface="Open Sans"/>
                <a:ea typeface="Open Sans"/>
                <a:cs typeface="Open Sans"/>
                <a:sym typeface="Open Sans"/>
              </a:rPr>
              <a:t>Local funds supporting affordable housing programs</a:t>
            </a:r>
          </a:p>
          <a:p>
            <a:pPr marL="285750" marR="0" lvl="0" indent="-285750" algn="l" defTabSz="914400" rtl="0" eaLnBrk="1" fontAlgn="auto" latinLnBrk="0" hangingPunct="1">
              <a:lnSpc>
                <a:spcPct val="100000"/>
              </a:lnSpc>
              <a:spcBef>
                <a:spcPts val="0"/>
              </a:spcBef>
              <a:spcAft>
                <a:spcPts val="1000"/>
              </a:spcAft>
              <a:buClr>
                <a:srgbClr val="595959"/>
              </a:buClr>
              <a:buSzPts val="1800"/>
              <a:buFont typeface="Arial" panose="020B0604020202020204" pitchFamily="34" charset="0"/>
              <a:buChar char="•"/>
              <a:tabLst/>
              <a:defRPr/>
            </a:pPr>
            <a:r>
              <a:rPr kumimoji="0" lang="en-US" sz="2000" b="1" i="0" u="none" strike="noStrike" kern="0" cap="none" spc="0" normalizeH="0" baseline="0" noProof="0" dirty="0">
                <a:ln>
                  <a:noFill/>
                </a:ln>
                <a:solidFill>
                  <a:srgbClr val="F3850D"/>
                </a:solidFill>
                <a:effectLst/>
                <a:uLnTx/>
                <a:uFillTx/>
                <a:latin typeface="Open Sans"/>
                <a:ea typeface="Open Sans"/>
                <a:cs typeface="Open Sans"/>
                <a:sym typeface="Open Sans"/>
              </a:rPr>
              <a:t>City General Fund: </a:t>
            </a:r>
            <a:r>
              <a:rPr kumimoji="0" lang="en-US" sz="2000" b="0" i="0" u="none" strike="noStrike" kern="0" cap="none" spc="0" normalizeH="0" baseline="0" noProof="0" dirty="0">
                <a:ln>
                  <a:noFill/>
                </a:ln>
                <a:solidFill>
                  <a:srgbClr val="000000"/>
                </a:solidFill>
                <a:effectLst/>
                <a:uLnTx/>
                <a:uFillTx/>
                <a:latin typeface="Open Sans"/>
                <a:ea typeface="Open Sans"/>
                <a:cs typeface="Open Sans"/>
                <a:sym typeface="Open Sans"/>
              </a:rPr>
              <a:t>Allocated for land management, homelessness programs, and housing services</a:t>
            </a:r>
          </a:p>
          <a:p>
            <a:pPr marL="285750" marR="0" lvl="0" indent="-285750" algn="l" defTabSz="914400" rtl="0" eaLnBrk="1" fontAlgn="auto" latinLnBrk="0" hangingPunct="1">
              <a:lnSpc>
                <a:spcPct val="100000"/>
              </a:lnSpc>
              <a:spcBef>
                <a:spcPts val="0"/>
              </a:spcBef>
              <a:spcAft>
                <a:spcPts val="1000"/>
              </a:spcAft>
              <a:buClr>
                <a:srgbClr val="595959"/>
              </a:buClr>
              <a:buSzPts val="1800"/>
              <a:buFont typeface="Arial" panose="020B0604020202020204" pitchFamily="34" charset="0"/>
              <a:buChar char="•"/>
              <a:tabLst/>
              <a:defRPr/>
            </a:pPr>
            <a:r>
              <a:rPr kumimoji="0" lang="en-US" sz="2000" b="1" i="0" u="none" strike="noStrike" kern="0" cap="none" spc="0" normalizeH="0" baseline="0" noProof="0" dirty="0">
                <a:ln>
                  <a:noFill/>
                </a:ln>
                <a:solidFill>
                  <a:srgbClr val="F3850D"/>
                </a:solidFill>
                <a:effectLst/>
                <a:uLnTx/>
                <a:uFillTx/>
                <a:latin typeface="Open Sans"/>
                <a:ea typeface="Open Sans"/>
                <a:cs typeface="Open Sans"/>
                <a:sym typeface="Open Sans"/>
              </a:rPr>
              <a:t>Leveraging Private Capital: </a:t>
            </a:r>
            <a:r>
              <a:rPr kumimoji="0" lang="en-US" sz="2000" b="0" i="0" u="none" strike="noStrike" kern="0" cap="none" spc="0" normalizeH="0" baseline="0" noProof="0" dirty="0">
                <a:ln>
                  <a:noFill/>
                </a:ln>
                <a:solidFill>
                  <a:srgbClr val="000000"/>
                </a:solidFill>
                <a:effectLst/>
                <a:uLnTx/>
                <a:uFillTx/>
                <a:latin typeface="Open Sans"/>
                <a:ea typeface="Open Sans"/>
                <a:cs typeface="Open Sans"/>
                <a:sym typeface="Open Sans"/>
              </a:rPr>
              <a:t>Encouraging investment from financial institutions, developers, and philanthropy to expand impact</a:t>
            </a:r>
          </a:p>
          <a:p>
            <a:pPr marL="285750" marR="0" lvl="0" indent="-285750" algn="l" defTabSz="914400" rtl="0" eaLnBrk="1" fontAlgn="auto" latinLnBrk="0" hangingPunct="1">
              <a:lnSpc>
                <a:spcPct val="100000"/>
              </a:lnSpc>
              <a:spcBef>
                <a:spcPts val="0"/>
              </a:spcBef>
              <a:spcAft>
                <a:spcPts val="1000"/>
              </a:spcAft>
              <a:buClr>
                <a:srgbClr val="595959"/>
              </a:buClr>
              <a:buSzPts val="1800"/>
              <a:buFont typeface="Arial" panose="020B0604020202020204" pitchFamily="34" charset="0"/>
              <a:buChar char="•"/>
              <a:tabLst/>
              <a:defRPr/>
            </a:pPr>
            <a:r>
              <a:rPr kumimoji="0" lang="en-US" sz="2000" b="1" i="0" u="none" strike="noStrike" kern="0" cap="none" spc="0" normalizeH="0" baseline="0" noProof="0" dirty="0">
                <a:ln>
                  <a:noFill/>
                </a:ln>
                <a:solidFill>
                  <a:srgbClr val="F3850D"/>
                </a:solidFill>
                <a:effectLst/>
                <a:uLnTx/>
                <a:uFillTx/>
                <a:latin typeface="Open Sans"/>
                <a:ea typeface="Open Sans"/>
                <a:cs typeface="Open Sans"/>
                <a:sym typeface="Open Sans"/>
              </a:rPr>
              <a:t>City Land &amp; Assets:</a:t>
            </a:r>
            <a:r>
              <a:rPr kumimoji="0" lang="en-US" sz="2000" b="1" i="0" u="none" strike="noStrike" kern="0" cap="none" spc="0" normalizeH="0" baseline="0" noProof="0" dirty="0">
                <a:ln>
                  <a:noFill/>
                </a:ln>
                <a:solidFill>
                  <a:srgbClr val="595959"/>
                </a:solidFill>
                <a:effectLst/>
                <a:uLnTx/>
                <a:uFillTx/>
                <a:latin typeface="Open Sans"/>
                <a:ea typeface="Open Sans"/>
                <a:cs typeface="Open Sans"/>
                <a:sym typeface="Open Sans"/>
              </a:rPr>
              <a:t> </a:t>
            </a:r>
            <a:r>
              <a:rPr kumimoji="0" lang="en-US" sz="2000" b="0" i="0" u="none" strike="noStrike" kern="0" cap="none" spc="0" normalizeH="0" baseline="0" noProof="0" dirty="0">
                <a:ln>
                  <a:noFill/>
                </a:ln>
                <a:solidFill>
                  <a:srgbClr val="000000"/>
                </a:solidFill>
                <a:effectLst/>
                <a:uLnTx/>
                <a:uFillTx/>
                <a:latin typeface="Open Sans"/>
                <a:ea typeface="Open Sans"/>
                <a:cs typeface="Open Sans"/>
                <a:sym typeface="Open Sans"/>
              </a:rPr>
              <a:t>additional value from City land and assets contributing to housing production</a:t>
            </a:r>
          </a:p>
          <a:p>
            <a:endParaRPr lang="en-US" dirty="0"/>
          </a:p>
        </p:txBody>
      </p:sp>
      <p:sp>
        <p:nvSpPr>
          <p:cNvPr id="4" name="Title 3">
            <a:extLst>
              <a:ext uri="{FF2B5EF4-FFF2-40B4-BE49-F238E27FC236}">
                <a16:creationId xmlns:a16="http://schemas.microsoft.com/office/drawing/2014/main" id="{3CFF9972-803D-7F92-A489-A42E6C000452}"/>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How is the City paying for the $2B H.O.M.E Initiative?</a:t>
            </a:r>
            <a:endParaRPr lang="en-US" dirty="0"/>
          </a:p>
        </p:txBody>
      </p:sp>
    </p:spTree>
    <p:extLst>
      <p:ext uri="{BB962C8B-B14F-4D97-AF65-F5344CB8AC3E}">
        <p14:creationId xmlns:p14="http://schemas.microsoft.com/office/powerpoint/2010/main" val="1804026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8F16E-8DDE-DDAE-6442-5094C4459368}"/>
              </a:ext>
            </a:extLst>
          </p:cNvPr>
          <p:cNvSpPr>
            <a:spLocks noGrp="1"/>
          </p:cNvSpPr>
          <p:nvPr>
            <p:ph type="title"/>
          </p:nvPr>
        </p:nvSpPr>
        <p:spPr/>
        <p:txBody>
          <a:bodyPr/>
          <a:lstStyle/>
          <a:p>
            <a:r>
              <a:rPr lang="en-US"/>
              <a:t>Recommendations</a:t>
            </a:r>
          </a:p>
        </p:txBody>
      </p:sp>
      <p:sp>
        <p:nvSpPr>
          <p:cNvPr id="5" name="Footer Placeholder 4">
            <a:extLst>
              <a:ext uri="{FF2B5EF4-FFF2-40B4-BE49-F238E27FC236}">
                <a16:creationId xmlns:a16="http://schemas.microsoft.com/office/drawing/2014/main" id="{F6B60698-38D2-CF55-D01C-06545B03CA33}"/>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Philadelphia H.O.M.E. Initiative</a:t>
            </a:r>
          </a:p>
        </p:txBody>
      </p:sp>
      <p:sp>
        <p:nvSpPr>
          <p:cNvPr id="2" name="Slide Number Placeholder 1">
            <a:extLst>
              <a:ext uri="{FF2B5EF4-FFF2-40B4-BE49-F238E27FC236}">
                <a16:creationId xmlns:a16="http://schemas.microsoft.com/office/drawing/2014/main" id="{3E35B094-DBFF-38F2-B2DC-7669B7535FD7}"/>
              </a:ext>
            </a:extLst>
          </p:cNvPr>
          <p:cNvSpPr>
            <a:spLocks noGrp="1"/>
          </p:cNvSpPr>
          <p:nvPr>
            <p:ph type="sldNum" sz="quarter" idx="12"/>
          </p:nvPr>
        </p:nvSpPr>
        <p:spPr/>
        <p:txBody>
          <a:bodyPr/>
          <a:lstStyle/>
          <a:p>
            <a:fld id="{97586EE6-E982-4B55-865E-DD5294D17279}" type="slidenum">
              <a:rPr lang="en-US" smtClean="0"/>
              <a:t>11</a:t>
            </a:fld>
            <a:endParaRPr lang="en-US"/>
          </a:p>
        </p:txBody>
      </p:sp>
    </p:spTree>
    <p:extLst>
      <p:ext uri="{BB962C8B-B14F-4D97-AF65-F5344CB8AC3E}">
        <p14:creationId xmlns:p14="http://schemas.microsoft.com/office/powerpoint/2010/main" val="592797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9DFC4D-EED2-B30B-68A1-F2469FD56FDC}"/>
              </a:ext>
            </a:extLst>
          </p:cNvPr>
          <p:cNvSpPr>
            <a:spLocks noGrp="1"/>
          </p:cNvSpPr>
          <p:nvPr>
            <p:ph type="title"/>
          </p:nvPr>
        </p:nvSpPr>
        <p:spPr/>
        <p:txBody>
          <a:bodyPr/>
          <a:lstStyle/>
          <a:p>
            <a:r>
              <a:rPr lang="en-US"/>
              <a:t>Recommendations Overview</a:t>
            </a:r>
          </a:p>
        </p:txBody>
      </p:sp>
      <p:graphicFrame>
        <p:nvGraphicFramePr>
          <p:cNvPr id="7" name="Table 6">
            <a:extLst>
              <a:ext uri="{FF2B5EF4-FFF2-40B4-BE49-F238E27FC236}">
                <a16:creationId xmlns:a16="http://schemas.microsoft.com/office/drawing/2014/main" id="{EAB4E283-625B-0FCF-D819-8C6D6CE37194}"/>
              </a:ext>
            </a:extLst>
          </p:cNvPr>
          <p:cNvGraphicFramePr>
            <a:graphicFrameLocks noGrp="1"/>
          </p:cNvGraphicFramePr>
          <p:nvPr>
            <p:extLst>
              <p:ext uri="{D42A27DB-BD31-4B8C-83A1-F6EECF244321}">
                <p14:modId xmlns:p14="http://schemas.microsoft.com/office/powerpoint/2010/main" val="3091003276"/>
              </p:ext>
            </p:extLst>
          </p:nvPr>
        </p:nvGraphicFramePr>
        <p:xfrm>
          <a:off x="475226" y="2356920"/>
          <a:ext cx="11249476" cy="3948238"/>
        </p:xfrm>
        <a:graphic>
          <a:graphicData uri="http://schemas.openxmlformats.org/drawingml/2006/table">
            <a:tbl>
              <a:tblPr firstRow="1" bandRow="1">
                <a:tableStyleId>{5C22544A-7EE6-4342-B048-85BDC9FD1C3A}</a:tableStyleId>
              </a:tblPr>
              <a:tblGrid>
                <a:gridCol w="2812369">
                  <a:extLst>
                    <a:ext uri="{9D8B030D-6E8A-4147-A177-3AD203B41FA5}">
                      <a16:colId xmlns:a16="http://schemas.microsoft.com/office/drawing/2014/main" val="2582735891"/>
                    </a:ext>
                  </a:extLst>
                </a:gridCol>
                <a:gridCol w="2812369">
                  <a:extLst>
                    <a:ext uri="{9D8B030D-6E8A-4147-A177-3AD203B41FA5}">
                      <a16:colId xmlns:a16="http://schemas.microsoft.com/office/drawing/2014/main" val="396981011"/>
                    </a:ext>
                  </a:extLst>
                </a:gridCol>
                <a:gridCol w="2812369">
                  <a:extLst>
                    <a:ext uri="{9D8B030D-6E8A-4147-A177-3AD203B41FA5}">
                      <a16:colId xmlns:a16="http://schemas.microsoft.com/office/drawing/2014/main" val="3146630846"/>
                    </a:ext>
                  </a:extLst>
                </a:gridCol>
                <a:gridCol w="2812369">
                  <a:extLst>
                    <a:ext uri="{9D8B030D-6E8A-4147-A177-3AD203B41FA5}">
                      <a16:colId xmlns:a16="http://schemas.microsoft.com/office/drawing/2014/main" val="2971185613"/>
                    </a:ext>
                  </a:extLst>
                </a:gridCol>
              </a:tblGrid>
              <a:tr h="615759">
                <a:tc>
                  <a:txBody>
                    <a:bodyPr/>
                    <a:lstStyle/>
                    <a:p>
                      <a:pPr algn="ctr"/>
                      <a:r>
                        <a:rPr lang="en-US"/>
                        <a:t>1. Process</a:t>
                      </a:r>
                    </a:p>
                  </a:txBody>
                  <a:tcPr anchor="ctr">
                    <a:lnL w="57150">
                      <a:solidFill>
                        <a:schemeClr val="bg1"/>
                      </a:solidFill>
                    </a:lnL>
                    <a:lnR w="57150">
                      <a:solidFill>
                        <a:schemeClr val="bg1"/>
                      </a:solidFill>
                    </a:lnR>
                    <a:lnT w="57150">
                      <a:solidFill>
                        <a:schemeClr val="bg1"/>
                      </a:solidFill>
                    </a:lnT>
                    <a:lnB w="57150">
                      <a:solidFill>
                        <a:schemeClr val="bg1"/>
                      </a:solidFill>
                    </a:lnB>
                    <a:solidFill>
                      <a:schemeClr val="accent1"/>
                    </a:solidFill>
                  </a:tcPr>
                </a:tc>
                <a:tc>
                  <a:txBody>
                    <a:bodyPr/>
                    <a:lstStyle/>
                    <a:p>
                      <a:pPr algn="ctr"/>
                      <a:r>
                        <a:rPr lang="en-US"/>
                        <a:t>2. Policy</a:t>
                      </a:r>
                    </a:p>
                  </a:txBody>
                  <a:tcPr anchor="ctr">
                    <a:lnL w="57150">
                      <a:solidFill>
                        <a:schemeClr val="bg1"/>
                      </a:solidFill>
                    </a:lnL>
                    <a:lnR w="57150">
                      <a:solidFill>
                        <a:schemeClr val="bg1"/>
                      </a:solidFill>
                    </a:lnR>
                    <a:lnT w="57150">
                      <a:solidFill>
                        <a:schemeClr val="bg1"/>
                      </a:solidFill>
                    </a:lnT>
                    <a:lnB w="57150">
                      <a:solidFill>
                        <a:schemeClr val="bg1"/>
                      </a:solidFill>
                    </a:lnB>
                    <a:solidFill>
                      <a:schemeClr val="accent2"/>
                    </a:solidFill>
                  </a:tcPr>
                </a:tc>
                <a:tc>
                  <a:txBody>
                    <a:bodyPr/>
                    <a:lstStyle/>
                    <a:p>
                      <a:pPr algn="ctr"/>
                      <a:r>
                        <a:rPr lang="en-US"/>
                        <a:t>3. Programs</a:t>
                      </a:r>
                    </a:p>
                  </a:txBody>
                  <a:tcPr anchor="ctr">
                    <a:lnL w="57150">
                      <a:solidFill>
                        <a:schemeClr val="bg1"/>
                      </a:solidFill>
                    </a:lnL>
                    <a:lnR w="57150">
                      <a:solidFill>
                        <a:schemeClr val="bg1"/>
                      </a:solidFill>
                    </a:lnR>
                    <a:lnT w="57150">
                      <a:solidFill>
                        <a:schemeClr val="bg1"/>
                      </a:solidFill>
                    </a:lnT>
                    <a:lnB w="57150">
                      <a:solidFill>
                        <a:schemeClr val="bg1"/>
                      </a:solidFill>
                    </a:lnB>
                    <a:solidFill>
                      <a:schemeClr val="accent4"/>
                    </a:solidFill>
                  </a:tcPr>
                </a:tc>
                <a:tc>
                  <a:txBody>
                    <a:bodyPr/>
                    <a:lstStyle/>
                    <a:p>
                      <a:pPr algn="ctr"/>
                      <a:r>
                        <a:rPr lang="en-US"/>
                        <a:t>4. Financing</a:t>
                      </a:r>
                    </a:p>
                  </a:txBody>
                  <a:tcPr anchor="ctr">
                    <a:lnL w="57150">
                      <a:solidFill>
                        <a:schemeClr val="bg1"/>
                      </a:solidFill>
                    </a:lnL>
                    <a:lnR w="57150">
                      <a:solidFill>
                        <a:schemeClr val="bg1"/>
                      </a:solidFill>
                    </a:lnR>
                    <a:lnT w="57150">
                      <a:solidFill>
                        <a:schemeClr val="bg1"/>
                      </a:solidFill>
                    </a:lnT>
                    <a:lnB w="57150">
                      <a:solidFill>
                        <a:schemeClr val="bg1"/>
                      </a:solidFill>
                    </a:lnB>
                    <a:solidFill>
                      <a:schemeClr val="accent5"/>
                    </a:solidFill>
                  </a:tcPr>
                </a:tc>
                <a:extLst>
                  <a:ext uri="{0D108BD9-81ED-4DB2-BD59-A6C34878D82A}">
                    <a16:rowId xmlns:a16="http://schemas.microsoft.com/office/drawing/2014/main" val="3023639081"/>
                  </a:ext>
                </a:extLst>
              </a:tr>
              <a:tr h="2834967">
                <a:tc>
                  <a:txBody>
                    <a:bodyPr/>
                    <a:lstStyle/>
                    <a:p>
                      <a:pPr marL="285750" lvl="0" indent="-285750" algn="l">
                        <a:lnSpc>
                          <a:spcPct val="100000"/>
                        </a:lnSpc>
                        <a:spcBef>
                          <a:spcPts val="0"/>
                        </a:spcBef>
                        <a:spcAft>
                          <a:spcPts val="0"/>
                        </a:spcAft>
                        <a:buFont typeface="Arial"/>
                        <a:buChar char="•"/>
                      </a:pPr>
                      <a:r>
                        <a:rPr lang="en-US" sz="1400" b="0" i="0" u="none" strike="noStrike" noProof="0">
                          <a:solidFill>
                            <a:schemeClr val="dk1"/>
                          </a:solidFill>
                          <a:latin typeface="Open Sans"/>
                        </a:rPr>
                        <a:t>Conduct an </a:t>
                      </a:r>
                      <a:r>
                        <a:rPr lang="en-US" sz="1400" b="1" i="0" u="none" strike="noStrike" noProof="0">
                          <a:solidFill>
                            <a:schemeClr val="dk1"/>
                          </a:solidFill>
                          <a:latin typeface="Open Sans"/>
                        </a:rPr>
                        <a:t>internal organizational assessment</a:t>
                      </a:r>
                      <a:r>
                        <a:rPr lang="en-US" sz="1400" b="0" i="0" u="none" strike="noStrike" noProof="0">
                          <a:solidFill>
                            <a:schemeClr val="dk1"/>
                          </a:solidFill>
                          <a:latin typeface="Open Sans"/>
                        </a:rPr>
                        <a:t> to identify strengths and improve housing program processes including technology, outreach and process</a:t>
                      </a:r>
                    </a:p>
                    <a:p>
                      <a:pPr marL="285750" lvl="0" indent="-285750" algn="l">
                        <a:lnSpc>
                          <a:spcPct val="100000"/>
                        </a:lnSpc>
                        <a:spcBef>
                          <a:spcPts val="0"/>
                        </a:spcBef>
                        <a:spcAft>
                          <a:spcPts val="0"/>
                        </a:spcAft>
                        <a:buFont typeface="Arial"/>
                        <a:buChar char="•"/>
                      </a:pPr>
                      <a:endParaRPr lang="en-US" sz="1400" b="0" i="0" u="none" strike="noStrike" noProof="0">
                        <a:solidFill>
                          <a:schemeClr val="dk1"/>
                        </a:solidFill>
                        <a:latin typeface="Open Sans"/>
                      </a:endParaRPr>
                    </a:p>
                    <a:p>
                      <a:pPr marL="285750" lvl="0" indent="-285750" algn="l">
                        <a:lnSpc>
                          <a:spcPct val="100000"/>
                        </a:lnSpc>
                        <a:spcBef>
                          <a:spcPts val="0"/>
                        </a:spcBef>
                        <a:spcAft>
                          <a:spcPts val="0"/>
                        </a:spcAft>
                        <a:buFont typeface="Arial"/>
                        <a:buChar char="•"/>
                      </a:pPr>
                      <a:r>
                        <a:rPr lang="en-US" sz="1400" b="0" i="0" u="none" strike="noStrike" noProof="0">
                          <a:solidFill>
                            <a:schemeClr val="dk1"/>
                          </a:solidFill>
                          <a:latin typeface="Open Sans"/>
                        </a:rPr>
                        <a:t>Develop a </a:t>
                      </a:r>
                      <a:r>
                        <a:rPr lang="en-US" sz="1400" b="1" i="0" u="none" strike="noStrike" noProof="0">
                          <a:solidFill>
                            <a:schemeClr val="dk1"/>
                          </a:solidFill>
                          <a:latin typeface="Open Sans"/>
                        </a:rPr>
                        <a:t>detailed partnership plan</a:t>
                      </a:r>
                      <a:r>
                        <a:rPr lang="en-US" sz="1400" b="0" i="0" u="none" strike="noStrike" noProof="0">
                          <a:solidFill>
                            <a:schemeClr val="dk1"/>
                          </a:solidFill>
                          <a:latin typeface="Open Sans"/>
                        </a:rPr>
                        <a:t> to leverage local, state and federal resources through strong public private collaborations</a:t>
                      </a:r>
                    </a:p>
                  </a:txBody>
                  <a:tcPr>
                    <a:lnL w="57150">
                      <a:solidFill>
                        <a:schemeClr val="bg1"/>
                      </a:solidFill>
                    </a:lnL>
                    <a:lnR w="57150">
                      <a:solidFill>
                        <a:schemeClr val="bg1"/>
                      </a:solidFill>
                    </a:lnR>
                    <a:lnT w="57150">
                      <a:solidFill>
                        <a:schemeClr val="bg1"/>
                      </a:solidFill>
                    </a:lnT>
                    <a:lnB w="57150">
                      <a:solidFill>
                        <a:schemeClr val="bg1"/>
                      </a:solidFill>
                    </a:lnB>
                    <a:solidFill>
                      <a:schemeClr val="accent1">
                        <a:lumMod val="20000"/>
                        <a:lumOff val="80000"/>
                      </a:schemeClr>
                    </a:solidFill>
                  </a:tcPr>
                </a:tc>
                <a:tc>
                  <a:txBody>
                    <a:bodyPr/>
                    <a:lstStyle/>
                    <a:p>
                      <a:pPr marL="285750" lvl="0" indent="-285750" algn="l">
                        <a:lnSpc>
                          <a:spcPct val="100000"/>
                        </a:lnSpc>
                        <a:spcBef>
                          <a:spcPts val="0"/>
                        </a:spcBef>
                        <a:spcAft>
                          <a:spcPts val="0"/>
                        </a:spcAft>
                        <a:buFont typeface="Arial"/>
                        <a:buChar char="•"/>
                      </a:pPr>
                      <a:r>
                        <a:rPr lang="en-US" sz="1400" b="0" i="0" u="none" strike="noStrike" noProof="0">
                          <a:solidFill>
                            <a:schemeClr val="dk1"/>
                          </a:solidFill>
                          <a:latin typeface="Open Sans"/>
                        </a:rPr>
                        <a:t>Introduce </a:t>
                      </a:r>
                      <a:r>
                        <a:rPr lang="en-US" sz="1400" b="1" i="0" u="none" strike="noStrike" noProof="0">
                          <a:solidFill>
                            <a:schemeClr val="dk1"/>
                          </a:solidFill>
                          <a:latin typeface="Open Sans"/>
                        </a:rPr>
                        <a:t>zoning and tax code reforms </a:t>
                      </a:r>
                      <a:r>
                        <a:rPr lang="en-US" sz="1400" b="0" i="0" u="none" strike="noStrike" noProof="0">
                          <a:solidFill>
                            <a:schemeClr val="dk1"/>
                          </a:solidFill>
                          <a:latin typeface="Open Sans"/>
                        </a:rPr>
                        <a:t>to responsibly increase housing and incentivize new development and rehabilitation</a:t>
                      </a:r>
                    </a:p>
                    <a:p>
                      <a:pPr marL="0" lvl="0" indent="0" algn="l">
                        <a:lnSpc>
                          <a:spcPct val="100000"/>
                        </a:lnSpc>
                        <a:spcBef>
                          <a:spcPts val="0"/>
                        </a:spcBef>
                        <a:spcAft>
                          <a:spcPts val="0"/>
                        </a:spcAft>
                        <a:buNone/>
                      </a:pPr>
                      <a:endParaRPr lang="en-US" sz="1400" b="0" i="0" u="none" strike="noStrike" noProof="0">
                        <a:solidFill>
                          <a:schemeClr val="dk1"/>
                        </a:solidFill>
                        <a:latin typeface="Open Sans"/>
                      </a:endParaRPr>
                    </a:p>
                    <a:p>
                      <a:pPr lvl="0" indent="0">
                        <a:buNone/>
                      </a:pPr>
                      <a:endParaRPr lang="en-US"/>
                    </a:p>
                  </a:txBody>
                  <a:tcPr>
                    <a:lnL w="57150">
                      <a:solidFill>
                        <a:schemeClr val="bg1"/>
                      </a:solidFill>
                    </a:lnL>
                    <a:lnR w="57150">
                      <a:solidFill>
                        <a:schemeClr val="bg1"/>
                      </a:solidFill>
                    </a:lnR>
                    <a:lnT w="57150">
                      <a:solidFill>
                        <a:schemeClr val="bg1"/>
                      </a:solidFill>
                    </a:lnT>
                    <a:lnB w="57150">
                      <a:solidFill>
                        <a:schemeClr val="bg1"/>
                      </a:solidFill>
                    </a:lnB>
                    <a:solidFill>
                      <a:schemeClr val="accent2">
                        <a:lumMod val="20000"/>
                        <a:lumOff val="80000"/>
                      </a:schemeClr>
                    </a:solidFill>
                  </a:tcPr>
                </a:tc>
                <a:tc>
                  <a:txBody>
                    <a:bodyPr/>
                    <a:lstStyle/>
                    <a:p>
                      <a:pPr marL="285750" lvl="0" indent="-285750" algn="l">
                        <a:lnSpc>
                          <a:spcPct val="100000"/>
                        </a:lnSpc>
                        <a:spcBef>
                          <a:spcPts val="0"/>
                        </a:spcBef>
                        <a:spcAft>
                          <a:spcPts val="0"/>
                        </a:spcAft>
                        <a:buFont typeface="Arial"/>
                        <a:buChar char="•"/>
                      </a:pPr>
                      <a:r>
                        <a:rPr lang="en-US" sz="1400" b="1" i="0" u="none" strike="noStrike" noProof="0">
                          <a:solidFill>
                            <a:schemeClr val="dk1"/>
                          </a:solidFill>
                          <a:latin typeface="+mn-lt"/>
                        </a:rPr>
                        <a:t>Continue</a:t>
                      </a:r>
                      <a:r>
                        <a:rPr lang="en-US" sz="1400" b="0" i="0" u="none" strike="noStrike" noProof="0">
                          <a:solidFill>
                            <a:schemeClr val="dk1"/>
                          </a:solidFill>
                          <a:latin typeface="+mn-lt"/>
                        </a:rPr>
                        <a:t> or </a:t>
                      </a:r>
                      <a:r>
                        <a:rPr lang="en-US" sz="1400" b="1" i="0" u="none" strike="noStrike" noProof="0">
                          <a:solidFill>
                            <a:schemeClr val="dk1"/>
                          </a:solidFill>
                          <a:latin typeface="+mn-lt"/>
                        </a:rPr>
                        <a:t>Invest in and expand successful programs </a:t>
                      </a:r>
                      <a:r>
                        <a:rPr lang="en-US" sz="1400" b="0" i="0" u="none" strike="noStrike" noProof="0">
                          <a:solidFill>
                            <a:schemeClr val="dk1"/>
                          </a:solidFill>
                          <a:latin typeface="+mn-lt"/>
                        </a:rPr>
                        <a:t>and </a:t>
                      </a:r>
                      <a:r>
                        <a:rPr lang="en-US" sz="1400" b="1" i="0" u="none" strike="noStrike" noProof="0">
                          <a:solidFill>
                            <a:schemeClr val="dk1"/>
                          </a:solidFill>
                          <a:latin typeface="+mn-lt"/>
                        </a:rPr>
                        <a:t>Introduce</a:t>
                      </a:r>
                      <a:r>
                        <a:rPr lang="en-US" sz="1400" b="0" i="0" u="none" strike="noStrike" noProof="0">
                          <a:solidFill>
                            <a:schemeClr val="dk1"/>
                          </a:solidFill>
                          <a:latin typeface="+mn-lt"/>
                        </a:rPr>
                        <a:t> </a:t>
                      </a:r>
                      <a:r>
                        <a:rPr lang="en-US" sz="1400" b="1" i="0" u="none" strike="noStrike" noProof="0">
                          <a:solidFill>
                            <a:schemeClr val="dk1"/>
                          </a:solidFill>
                          <a:latin typeface="+mn-lt"/>
                        </a:rPr>
                        <a:t>new programs </a:t>
                      </a:r>
                      <a:r>
                        <a:rPr lang="en-US" sz="1400" b="0" i="0" u="none" strike="noStrike" noProof="0">
                          <a:solidFill>
                            <a:schemeClr val="dk1"/>
                          </a:solidFill>
                          <a:latin typeface="+mn-lt"/>
                        </a:rPr>
                        <a:t>to promote financing housing production and preservation, and providing services and financing for homeowners, homebuyers, tenants, landlords, developers, and contractors. </a:t>
                      </a:r>
                    </a:p>
                  </a:txBody>
                  <a:tcPr>
                    <a:lnL w="57150">
                      <a:solidFill>
                        <a:schemeClr val="bg1"/>
                      </a:solidFill>
                    </a:lnL>
                    <a:lnR w="57150">
                      <a:solidFill>
                        <a:schemeClr val="bg1"/>
                      </a:solidFill>
                    </a:lnR>
                    <a:lnT w="57150">
                      <a:solidFill>
                        <a:schemeClr val="bg1"/>
                      </a:solidFill>
                    </a:lnT>
                    <a:lnB w="57150">
                      <a:solidFill>
                        <a:schemeClr val="bg1"/>
                      </a:solidFill>
                    </a:lnB>
                    <a:solidFill>
                      <a:schemeClr val="accent4">
                        <a:lumMod val="20000"/>
                        <a:lumOff val="80000"/>
                      </a:schemeClr>
                    </a:solidFill>
                  </a:tcPr>
                </a:tc>
                <a:tc>
                  <a:txBody>
                    <a:bodyPr/>
                    <a:lstStyle/>
                    <a:p>
                      <a:pPr marL="285750" lvl="0" indent="-285750" algn="l">
                        <a:lnSpc>
                          <a:spcPct val="100000"/>
                        </a:lnSpc>
                        <a:spcBef>
                          <a:spcPts val="0"/>
                        </a:spcBef>
                        <a:spcAft>
                          <a:spcPts val="0"/>
                        </a:spcAft>
                        <a:buFont typeface="Arial"/>
                        <a:buChar char="•"/>
                      </a:pPr>
                      <a:r>
                        <a:rPr lang="en-US" sz="1400" b="0" i="0" u="none" strike="noStrike" noProof="0">
                          <a:solidFill>
                            <a:schemeClr val="dk1"/>
                          </a:solidFill>
                          <a:latin typeface="Open Sans"/>
                        </a:rPr>
                        <a:t>The </a:t>
                      </a:r>
                      <a:r>
                        <a:rPr lang="en-US" sz="1400" b="1" i="0" u="none" strike="noStrike" noProof="0">
                          <a:solidFill>
                            <a:schemeClr val="dk1"/>
                          </a:solidFill>
                          <a:latin typeface="Open Sans"/>
                        </a:rPr>
                        <a:t>H.O.M.E Initiative</a:t>
                      </a:r>
                      <a:r>
                        <a:rPr lang="en-US" sz="1400" b="0" i="0" u="none" strike="noStrike" noProof="0">
                          <a:solidFill>
                            <a:schemeClr val="dk1"/>
                          </a:solidFill>
                          <a:latin typeface="Open Sans"/>
                        </a:rPr>
                        <a:t> will combine funding from federal (HUD), state and local (HTF, General Fund, Bond Proceeds) with private, philanthropic, and pensions investments to support affordable housing</a:t>
                      </a:r>
                    </a:p>
                  </a:txBody>
                  <a:tcPr>
                    <a:lnL w="57150">
                      <a:solidFill>
                        <a:schemeClr val="bg1"/>
                      </a:solidFill>
                    </a:lnL>
                    <a:lnR w="57150">
                      <a:solidFill>
                        <a:schemeClr val="bg1"/>
                      </a:solidFill>
                    </a:lnR>
                    <a:lnT w="57150">
                      <a:solidFill>
                        <a:schemeClr val="bg1"/>
                      </a:solidFill>
                    </a:lnT>
                    <a:lnB w="57150">
                      <a:solidFill>
                        <a:schemeClr val="bg1"/>
                      </a:solidFill>
                    </a:lnB>
                    <a:solidFill>
                      <a:schemeClr val="accent5">
                        <a:lumMod val="20000"/>
                        <a:lumOff val="80000"/>
                      </a:schemeClr>
                    </a:solidFill>
                  </a:tcPr>
                </a:tc>
                <a:extLst>
                  <a:ext uri="{0D108BD9-81ED-4DB2-BD59-A6C34878D82A}">
                    <a16:rowId xmlns:a16="http://schemas.microsoft.com/office/drawing/2014/main" val="2542897679"/>
                  </a:ext>
                </a:extLst>
              </a:tr>
              <a:tr h="253999">
                <a:tc>
                  <a:txBody>
                    <a:bodyPr/>
                    <a:lstStyle/>
                    <a:p>
                      <a:endParaRPr lang="en-US" sz="1000"/>
                    </a:p>
                  </a:txBody>
                  <a:tcPr>
                    <a:lnL w="57150">
                      <a:solidFill>
                        <a:schemeClr val="bg1"/>
                      </a:solidFill>
                    </a:lnL>
                    <a:lnR w="57150">
                      <a:solidFill>
                        <a:schemeClr val="bg1"/>
                      </a:solidFill>
                    </a:lnR>
                    <a:lnT w="57150">
                      <a:solidFill>
                        <a:schemeClr val="bg1"/>
                      </a:solidFill>
                    </a:lnT>
                    <a:lnB w="57150">
                      <a:solidFill>
                        <a:schemeClr val="bg1"/>
                      </a:solidFill>
                    </a:lnB>
                    <a:solidFill>
                      <a:schemeClr val="accent1"/>
                    </a:solidFill>
                  </a:tcPr>
                </a:tc>
                <a:tc>
                  <a:txBody>
                    <a:bodyPr/>
                    <a:lstStyle/>
                    <a:p>
                      <a:endParaRPr lang="en-US" sz="1000"/>
                    </a:p>
                  </a:txBody>
                  <a:tcPr>
                    <a:lnL w="57150">
                      <a:solidFill>
                        <a:schemeClr val="bg1"/>
                      </a:solidFill>
                    </a:lnL>
                    <a:lnR w="57150">
                      <a:solidFill>
                        <a:schemeClr val="bg1"/>
                      </a:solidFill>
                    </a:lnR>
                    <a:lnT w="57150">
                      <a:solidFill>
                        <a:schemeClr val="bg1"/>
                      </a:solidFill>
                    </a:lnT>
                    <a:lnB w="57150">
                      <a:solidFill>
                        <a:schemeClr val="bg1"/>
                      </a:solidFill>
                    </a:lnB>
                    <a:solidFill>
                      <a:schemeClr val="accent2"/>
                    </a:solidFill>
                  </a:tcPr>
                </a:tc>
                <a:tc>
                  <a:txBody>
                    <a:bodyPr/>
                    <a:lstStyle/>
                    <a:p>
                      <a:endParaRPr lang="en-US" sz="1000"/>
                    </a:p>
                  </a:txBody>
                  <a:tcPr>
                    <a:lnL w="57150">
                      <a:solidFill>
                        <a:schemeClr val="bg1"/>
                      </a:solidFill>
                    </a:lnL>
                    <a:lnR w="57150">
                      <a:solidFill>
                        <a:schemeClr val="bg1"/>
                      </a:solidFill>
                    </a:lnR>
                    <a:lnT w="57150">
                      <a:solidFill>
                        <a:schemeClr val="bg1"/>
                      </a:solidFill>
                    </a:lnT>
                    <a:lnB w="57150">
                      <a:solidFill>
                        <a:schemeClr val="bg1"/>
                      </a:solidFill>
                    </a:lnB>
                    <a:solidFill>
                      <a:schemeClr val="accent4"/>
                    </a:solidFill>
                  </a:tcPr>
                </a:tc>
                <a:tc>
                  <a:txBody>
                    <a:bodyPr/>
                    <a:lstStyle/>
                    <a:p>
                      <a:endParaRPr lang="en-US" sz="1000"/>
                    </a:p>
                  </a:txBody>
                  <a:tcPr>
                    <a:lnL w="57150">
                      <a:solidFill>
                        <a:schemeClr val="bg1"/>
                      </a:solidFill>
                    </a:lnL>
                    <a:lnR w="57150">
                      <a:solidFill>
                        <a:schemeClr val="bg1"/>
                      </a:solidFill>
                    </a:lnR>
                    <a:lnT w="57150">
                      <a:solidFill>
                        <a:schemeClr val="bg1"/>
                      </a:solidFill>
                    </a:lnT>
                    <a:lnB w="57150">
                      <a:solidFill>
                        <a:schemeClr val="bg1"/>
                      </a:solidFill>
                    </a:lnB>
                    <a:solidFill>
                      <a:schemeClr val="accent5"/>
                    </a:solidFill>
                  </a:tcPr>
                </a:tc>
                <a:extLst>
                  <a:ext uri="{0D108BD9-81ED-4DB2-BD59-A6C34878D82A}">
                    <a16:rowId xmlns:a16="http://schemas.microsoft.com/office/drawing/2014/main" val="1160337228"/>
                  </a:ext>
                </a:extLst>
              </a:tr>
            </a:tbl>
          </a:graphicData>
        </a:graphic>
      </p:graphicFrame>
      <p:grpSp>
        <p:nvGrpSpPr>
          <p:cNvPr id="8" name="Group 7">
            <a:extLst>
              <a:ext uri="{FF2B5EF4-FFF2-40B4-BE49-F238E27FC236}">
                <a16:creationId xmlns:a16="http://schemas.microsoft.com/office/drawing/2014/main" id="{F27BD5B1-DD81-9924-592B-973617F527C0}"/>
              </a:ext>
            </a:extLst>
          </p:cNvPr>
          <p:cNvGrpSpPr/>
          <p:nvPr/>
        </p:nvGrpSpPr>
        <p:grpSpPr>
          <a:xfrm>
            <a:off x="10003107" y="1843083"/>
            <a:ext cx="670492" cy="632769"/>
            <a:chOff x="9926907" y="1641066"/>
            <a:chExt cx="670492" cy="632769"/>
          </a:xfrm>
        </p:grpSpPr>
        <p:sp>
          <p:nvSpPr>
            <p:cNvPr id="9" name="Oval 8">
              <a:extLst>
                <a:ext uri="{FF2B5EF4-FFF2-40B4-BE49-F238E27FC236}">
                  <a16:creationId xmlns:a16="http://schemas.microsoft.com/office/drawing/2014/main" id="{573F9BF5-3E22-C04A-205D-080074AD20B9}"/>
                </a:ext>
              </a:extLst>
            </p:cNvPr>
            <p:cNvSpPr/>
            <p:nvPr/>
          </p:nvSpPr>
          <p:spPr>
            <a:xfrm>
              <a:off x="9926907" y="1641066"/>
              <a:ext cx="670492" cy="632769"/>
            </a:xfrm>
            <a:prstGeom prst="ellipse">
              <a:avLst/>
            </a:prstGeom>
            <a:solidFill>
              <a:schemeClr val="accent5"/>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ollar with solid fill">
              <a:extLst>
                <a:ext uri="{FF2B5EF4-FFF2-40B4-BE49-F238E27FC236}">
                  <a16:creationId xmlns:a16="http://schemas.microsoft.com/office/drawing/2014/main" id="{F95F0812-F0EB-9F5D-0BE4-C24D3A591B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54856" y="1750153"/>
              <a:ext cx="414595" cy="414595"/>
            </a:xfrm>
            <a:prstGeom prst="rect">
              <a:avLst/>
            </a:prstGeom>
          </p:spPr>
        </p:pic>
      </p:grpSp>
      <p:grpSp>
        <p:nvGrpSpPr>
          <p:cNvPr id="11" name="Group 10">
            <a:extLst>
              <a:ext uri="{FF2B5EF4-FFF2-40B4-BE49-F238E27FC236}">
                <a16:creationId xmlns:a16="http://schemas.microsoft.com/office/drawing/2014/main" id="{97F8C605-0E6F-1464-7A39-454C060DD869}"/>
              </a:ext>
            </a:extLst>
          </p:cNvPr>
          <p:cNvGrpSpPr/>
          <p:nvPr/>
        </p:nvGrpSpPr>
        <p:grpSpPr>
          <a:xfrm>
            <a:off x="4419860" y="1850520"/>
            <a:ext cx="662299" cy="632769"/>
            <a:chOff x="4388110" y="1648503"/>
            <a:chExt cx="662299" cy="632769"/>
          </a:xfrm>
        </p:grpSpPr>
        <p:sp>
          <p:nvSpPr>
            <p:cNvPr id="12" name="Oval 11">
              <a:extLst>
                <a:ext uri="{FF2B5EF4-FFF2-40B4-BE49-F238E27FC236}">
                  <a16:creationId xmlns:a16="http://schemas.microsoft.com/office/drawing/2014/main" id="{F2FC26A0-365D-22C6-1DAE-6111A8694C48}"/>
                </a:ext>
              </a:extLst>
            </p:cNvPr>
            <p:cNvSpPr/>
            <p:nvPr/>
          </p:nvSpPr>
          <p:spPr>
            <a:xfrm>
              <a:off x="4388110" y="1648503"/>
              <a:ext cx="662299" cy="632769"/>
            </a:xfrm>
            <a:prstGeom prst="ellipse">
              <a:avLst/>
            </a:prstGeom>
            <a:solidFill>
              <a:srgbClr val="ED7D3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Gavel with solid fill">
              <a:extLst>
                <a:ext uri="{FF2B5EF4-FFF2-40B4-BE49-F238E27FC236}">
                  <a16:creationId xmlns:a16="http://schemas.microsoft.com/office/drawing/2014/main" id="{9EEF04EF-6D10-E1BA-B5B7-67F032E0D5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11962" y="1757590"/>
              <a:ext cx="414595" cy="414595"/>
            </a:xfrm>
            <a:prstGeom prst="rect">
              <a:avLst/>
            </a:prstGeom>
          </p:spPr>
        </p:pic>
      </p:grpSp>
      <p:grpSp>
        <p:nvGrpSpPr>
          <p:cNvPr id="14" name="Group 13">
            <a:extLst>
              <a:ext uri="{FF2B5EF4-FFF2-40B4-BE49-F238E27FC236}">
                <a16:creationId xmlns:a16="http://schemas.microsoft.com/office/drawing/2014/main" id="{3F20F624-4F97-6A56-B828-F43235347E0F}"/>
              </a:ext>
            </a:extLst>
          </p:cNvPr>
          <p:cNvGrpSpPr/>
          <p:nvPr/>
        </p:nvGrpSpPr>
        <p:grpSpPr>
          <a:xfrm>
            <a:off x="1575247" y="1850522"/>
            <a:ext cx="662299" cy="632769"/>
            <a:chOff x="1575247" y="1648505"/>
            <a:chExt cx="662299" cy="632769"/>
          </a:xfrm>
        </p:grpSpPr>
        <p:sp>
          <p:nvSpPr>
            <p:cNvPr id="15" name="Oval 14">
              <a:extLst>
                <a:ext uri="{FF2B5EF4-FFF2-40B4-BE49-F238E27FC236}">
                  <a16:creationId xmlns:a16="http://schemas.microsoft.com/office/drawing/2014/main" id="{EFC69B6B-16EF-CD27-E910-EE62C294D6D4}"/>
                </a:ext>
              </a:extLst>
            </p:cNvPr>
            <p:cNvSpPr/>
            <p:nvPr/>
          </p:nvSpPr>
          <p:spPr>
            <a:xfrm>
              <a:off x="1575247" y="1648505"/>
              <a:ext cx="662299" cy="632769"/>
            </a:xfrm>
            <a:prstGeom prst="ellipse">
              <a:avLst/>
            </a:prstGeom>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ircles with arrows with solid fill">
              <a:extLst>
                <a:ext uri="{FF2B5EF4-FFF2-40B4-BE49-F238E27FC236}">
                  <a16:creationId xmlns:a16="http://schemas.microsoft.com/office/drawing/2014/main" id="{B3CE168A-AB70-4C07-DA74-E69AD9295C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99099" y="1757592"/>
              <a:ext cx="414595" cy="414595"/>
            </a:xfrm>
            <a:prstGeom prst="rect">
              <a:avLst/>
            </a:prstGeom>
          </p:spPr>
        </p:pic>
      </p:grpSp>
      <p:grpSp>
        <p:nvGrpSpPr>
          <p:cNvPr id="17" name="Group 16">
            <a:extLst>
              <a:ext uri="{FF2B5EF4-FFF2-40B4-BE49-F238E27FC236}">
                <a16:creationId xmlns:a16="http://schemas.microsoft.com/office/drawing/2014/main" id="{170E6018-F4E7-9359-2EDF-4D55980E8471}"/>
              </a:ext>
            </a:extLst>
          </p:cNvPr>
          <p:cNvGrpSpPr/>
          <p:nvPr/>
        </p:nvGrpSpPr>
        <p:grpSpPr>
          <a:xfrm>
            <a:off x="7192906" y="1851277"/>
            <a:ext cx="662299" cy="632769"/>
            <a:chOff x="7040506" y="1649260"/>
            <a:chExt cx="662299" cy="632769"/>
          </a:xfrm>
        </p:grpSpPr>
        <p:sp>
          <p:nvSpPr>
            <p:cNvPr id="18" name="Oval 17">
              <a:extLst>
                <a:ext uri="{FF2B5EF4-FFF2-40B4-BE49-F238E27FC236}">
                  <a16:creationId xmlns:a16="http://schemas.microsoft.com/office/drawing/2014/main" id="{2F56D6F7-9DAD-16A3-7D2F-8D52C07DC209}"/>
                </a:ext>
              </a:extLst>
            </p:cNvPr>
            <p:cNvSpPr/>
            <p:nvPr/>
          </p:nvSpPr>
          <p:spPr>
            <a:xfrm>
              <a:off x="7040506" y="1649260"/>
              <a:ext cx="662299" cy="632769"/>
            </a:xfrm>
            <a:prstGeom prst="ellipse">
              <a:avLst/>
            </a:prstGeom>
            <a:solidFill>
              <a:schemeClr val="accent4"/>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Users with solid fill">
              <a:extLst>
                <a:ext uri="{FF2B5EF4-FFF2-40B4-BE49-F238E27FC236}">
                  <a16:creationId xmlns:a16="http://schemas.microsoft.com/office/drawing/2014/main" id="{6166776E-1189-F100-1E5F-7CFF24BE09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64358" y="1758347"/>
              <a:ext cx="414595" cy="414595"/>
            </a:xfrm>
            <a:prstGeom prst="rect">
              <a:avLst/>
            </a:prstGeom>
          </p:spPr>
        </p:pic>
      </p:grpSp>
      <p:sp>
        <p:nvSpPr>
          <p:cNvPr id="20" name="TextBox 3">
            <a:extLst>
              <a:ext uri="{FF2B5EF4-FFF2-40B4-BE49-F238E27FC236}">
                <a16:creationId xmlns:a16="http://schemas.microsoft.com/office/drawing/2014/main" id="{1F9DD906-2514-BDF6-CF76-325F127AC106}"/>
              </a:ext>
            </a:extLst>
          </p:cNvPr>
          <p:cNvSpPr txBox="1"/>
          <p:nvPr/>
        </p:nvSpPr>
        <p:spPr>
          <a:xfrm>
            <a:off x="308706" y="1449977"/>
            <a:ext cx="11437856" cy="307777"/>
          </a:xfrm>
          <a:prstGeom prst="rect">
            <a:avLst/>
          </a:prstGeom>
          <a:solidFill>
            <a:schemeClr val="bg2">
              <a:lumMod val="9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accent1"/>
                </a:solidFill>
              </a:rPr>
              <a:t>This Plan seeks to achieve the housing targets and meet the North Stars through actions and initiatives within the four categories below.</a:t>
            </a:r>
            <a:endParaRPr lang="en-US" sz="1400" b="1">
              <a:solidFill>
                <a:schemeClr val="accent1"/>
              </a:solidFill>
            </a:endParaRPr>
          </a:p>
        </p:txBody>
      </p:sp>
      <p:sp>
        <p:nvSpPr>
          <p:cNvPr id="2" name="Slide Number Placeholder 1">
            <a:extLst>
              <a:ext uri="{FF2B5EF4-FFF2-40B4-BE49-F238E27FC236}">
                <a16:creationId xmlns:a16="http://schemas.microsoft.com/office/drawing/2014/main" id="{957281B2-26AA-1D17-5605-AB9E7FB4B019}"/>
              </a:ext>
            </a:extLst>
          </p:cNvPr>
          <p:cNvSpPr>
            <a:spLocks noGrp="1"/>
          </p:cNvSpPr>
          <p:nvPr>
            <p:ph type="sldNum" sz="quarter" idx="12"/>
          </p:nvPr>
        </p:nvSpPr>
        <p:spPr/>
        <p:txBody>
          <a:bodyPr/>
          <a:lstStyle/>
          <a:p>
            <a:fld id="{97586EE6-E982-4B55-865E-DD5294D17279}" type="slidenum">
              <a:rPr lang="en-US" smtClean="0"/>
              <a:t>12</a:t>
            </a:fld>
            <a:endParaRPr lang="en-US"/>
          </a:p>
        </p:txBody>
      </p:sp>
    </p:spTree>
    <p:extLst>
      <p:ext uri="{BB962C8B-B14F-4D97-AF65-F5344CB8AC3E}">
        <p14:creationId xmlns:p14="http://schemas.microsoft.com/office/powerpoint/2010/main" val="1481012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394FA5-75CC-7E84-57F6-A7F3D23F8ACC}"/>
              </a:ext>
            </a:extLst>
          </p:cNvPr>
          <p:cNvSpPr>
            <a:spLocks noGrp="1"/>
          </p:cNvSpPr>
          <p:nvPr>
            <p:ph type="title"/>
          </p:nvPr>
        </p:nvSpPr>
        <p:spPr/>
        <p:txBody>
          <a:bodyPr/>
          <a:lstStyle/>
          <a:p>
            <a:r>
              <a:rPr lang="en-US" dirty="0"/>
              <a:t>Program Recommendations</a:t>
            </a:r>
          </a:p>
        </p:txBody>
      </p:sp>
      <p:sp>
        <p:nvSpPr>
          <p:cNvPr id="73" name="TextBox 3">
            <a:extLst>
              <a:ext uri="{FF2B5EF4-FFF2-40B4-BE49-F238E27FC236}">
                <a16:creationId xmlns:a16="http://schemas.microsoft.com/office/drawing/2014/main" id="{ABED97EF-AF12-E61E-D082-01BEF45E4E24}"/>
              </a:ext>
            </a:extLst>
          </p:cNvPr>
          <p:cNvSpPr txBox="1"/>
          <p:nvPr/>
        </p:nvSpPr>
        <p:spPr>
          <a:xfrm>
            <a:off x="308706" y="1449977"/>
            <a:ext cx="11437856" cy="830997"/>
          </a:xfrm>
          <a:prstGeom prst="rect">
            <a:avLst/>
          </a:prstGeom>
          <a:solidFill>
            <a:schemeClr val="bg2">
              <a:lumMod val="9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rPr>
              <a:t>The most visible path to realize housing solutions lies in our public-facing housing programs. The programs managed by the City and its partners are directly involved in financing housing production and preservation and providing services and financing for homeowners, homebuyers, tenants, landlords, developers, and contractors. </a:t>
            </a:r>
          </a:p>
        </p:txBody>
      </p:sp>
      <p:sp>
        <p:nvSpPr>
          <p:cNvPr id="80" name="TextBox 79">
            <a:extLst>
              <a:ext uri="{FF2B5EF4-FFF2-40B4-BE49-F238E27FC236}">
                <a16:creationId xmlns:a16="http://schemas.microsoft.com/office/drawing/2014/main" id="{F76C66BD-0EF8-0620-8C51-9B07C8BB95F3}"/>
              </a:ext>
            </a:extLst>
          </p:cNvPr>
          <p:cNvSpPr txBox="1"/>
          <p:nvPr/>
        </p:nvSpPr>
        <p:spPr>
          <a:xfrm>
            <a:off x="308706" y="2405388"/>
            <a:ext cx="7516857" cy="247760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strike="noStrike" cap="none" normalizeH="0" baseline="0" dirty="0">
                <a:ln>
                  <a:noFill/>
                </a:ln>
                <a:effectLst/>
                <a:ea typeface="Aptos" panose="020B0004020202020204" pitchFamily="34" charset="0"/>
                <a:cs typeface="Arial" panose="020B0604020202020204" pitchFamily="34" charset="0"/>
              </a:rPr>
              <a:t>This Plan includes a specific and targeted set of recommendations for: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strike="noStrike" cap="none" normalizeH="0" baseline="0" dirty="0">
              <a:ln>
                <a:noFill/>
              </a:ln>
              <a:effectLst/>
              <a:ea typeface="Aptos" panose="020B00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ts val="600"/>
              </a:spcBef>
              <a:spcAft>
                <a:spcPct val="0"/>
              </a:spcAft>
              <a:buClrTx/>
              <a:buSzTx/>
              <a:buFont typeface="+mj-lt"/>
              <a:buAutoNum type="arabicPeriod"/>
              <a:tabLst/>
            </a:pPr>
            <a:r>
              <a:rPr kumimoji="0" lang="en-US" altLang="en-US" sz="1600" b="1" strike="noStrike" cap="none" normalizeH="0" baseline="0" dirty="0">
                <a:ln>
                  <a:noFill/>
                </a:ln>
                <a:solidFill>
                  <a:schemeClr val="accent1"/>
                </a:solidFill>
                <a:effectLst/>
              </a:rPr>
              <a:t>Continue: </a:t>
            </a:r>
            <a:r>
              <a:rPr kumimoji="0" lang="en-US" altLang="en-US" sz="1600" b="0" strike="noStrike" cap="none" normalizeH="0" baseline="0" dirty="0">
                <a:ln>
                  <a:noFill/>
                </a:ln>
                <a:effectLst/>
              </a:rPr>
              <a:t>Continue successful existing programs.</a:t>
            </a:r>
          </a:p>
          <a:p>
            <a:pPr marL="342900" marR="0" lvl="0" indent="-342900" algn="l" defTabSz="914400" rtl="0" eaLnBrk="0" fontAlgn="base" latinLnBrk="0" hangingPunct="0">
              <a:lnSpc>
                <a:spcPct val="100000"/>
              </a:lnSpc>
              <a:spcBef>
                <a:spcPts val="600"/>
              </a:spcBef>
              <a:spcAft>
                <a:spcPct val="0"/>
              </a:spcAft>
              <a:buClrTx/>
              <a:buSzTx/>
              <a:buFont typeface="+mj-lt"/>
              <a:buAutoNum type="arabicPeriod"/>
              <a:tabLst/>
            </a:pPr>
            <a:r>
              <a:rPr kumimoji="0" lang="en-US" altLang="en-US" sz="1600" b="1" strike="noStrike" cap="none" normalizeH="0" baseline="0" dirty="0">
                <a:ln>
                  <a:noFill/>
                </a:ln>
                <a:solidFill>
                  <a:schemeClr val="accent1"/>
                </a:solidFill>
                <a:effectLst/>
              </a:rPr>
              <a:t>Invest and Expand: </a:t>
            </a:r>
            <a:r>
              <a:rPr kumimoji="0" lang="en-US" altLang="en-US" sz="1600" b="0" strike="noStrike" cap="none" normalizeH="0" baseline="0" dirty="0">
                <a:ln>
                  <a:noFill/>
                </a:ln>
                <a:effectLst/>
              </a:rPr>
              <a:t>Scaling existing pilot programs to expand their impact.</a:t>
            </a:r>
          </a:p>
          <a:p>
            <a:pPr marL="342900" marR="0" lvl="0" indent="-342900" algn="l" defTabSz="914400" rtl="0" eaLnBrk="0" fontAlgn="base" latinLnBrk="0" hangingPunct="0">
              <a:lnSpc>
                <a:spcPct val="100000"/>
              </a:lnSpc>
              <a:spcBef>
                <a:spcPts val="600"/>
              </a:spcBef>
              <a:spcAft>
                <a:spcPct val="0"/>
              </a:spcAft>
              <a:buClrTx/>
              <a:buSzTx/>
              <a:buFont typeface="+mj-lt"/>
              <a:buAutoNum type="arabicPeriod"/>
              <a:tabLst/>
            </a:pPr>
            <a:r>
              <a:rPr kumimoji="0" lang="en-US" altLang="en-US" sz="1600" b="1" strike="noStrike" cap="none" normalizeH="0" baseline="0" dirty="0">
                <a:ln>
                  <a:noFill/>
                </a:ln>
                <a:solidFill>
                  <a:schemeClr val="accent1"/>
                </a:solidFill>
                <a:effectLst/>
              </a:rPr>
              <a:t>Introduce: </a:t>
            </a:r>
            <a:r>
              <a:rPr kumimoji="0" lang="en-US" altLang="en-US" sz="1600" b="0" strike="noStrike" cap="none" normalizeH="0" baseline="0" dirty="0">
                <a:ln>
                  <a:noFill/>
                </a:ln>
                <a:effectLst/>
              </a:rPr>
              <a:t>Standing up new programs based on successful leading practices.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1" strike="noStrike" cap="none" normalizeH="0" baseline="0" dirty="0">
              <a:ln>
                <a:noFill/>
              </a:ln>
              <a:effectLst/>
            </a:endParaRPr>
          </a:p>
        </p:txBody>
      </p:sp>
      <p:sp>
        <p:nvSpPr>
          <p:cNvPr id="82" name="TextBox 81">
            <a:extLst>
              <a:ext uri="{FF2B5EF4-FFF2-40B4-BE49-F238E27FC236}">
                <a16:creationId xmlns:a16="http://schemas.microsoft.com/office/drawing/2014/main" id="{6A4FB4D5-11A1-B121-285B-426CFEFFBC18}"/>
              </a:ext>
            </a:extLst>
          </p:cNvPr>
          <p:cNvSpPr txBox="1"/>
          <p:nvPr/>
        </p:nvSpPr>
        <p:spPr>
          <a:xfrm>
            <a:off x="308705" y="4577027"/>
            <a:ext cx="7516857" cy="830997"/>
          </a:xfrm>
          <a:prstGeom prst="rect">
            <a:avLst/>
          </a:prstGeom>
          <a:noFill/>
        </p:spPr>
        <p:txBody>
          <a:bodyPr wrap="square">
            <a:spAutoFit/>
          </a:bodyPr>
          <a:lstStyle/>
          <a:p>
            <a:r>
              <a:rPr lang="en-US" sz="1600" dirty="0"/>
              <a:t>This combination of program approaches, along with tangible housing targets, funding sources and amounts, identified partners, and key steps to implementation will be essential for the City to reach our North Star goals.. </a:t>
            </a:r>
          </a:p>
        </p:txBody>
      </p:sp>
      <p:pic>
        <p:nvPicPr>
          <p:cNvPr id="83" name="Picture 4" descr="Well-meaning legislation will worsen affordable housing shortage in  Philadelphia | PhillyVoice">
            <a:extLst>
              <a:ext uri="{FF2B5EF4-FFF2-40B4-BE49-F238E27FC236}">
                <a16:creationId xmlns:a16="http://schemas.microsoft.com/office/drawing/2014/main" id="{1A8C0721-6D5B-8A01-8A15-C957EF065BF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33339"/>
          <a:stretch/>
        </p:blipFill>
        <p:spPr bwMode="auto">
          <a:xfrm>
            <a:off x="7931889" y="2490822"/>
            <a:ext cx="3814674" cy="166309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ousing | Philadelphia Housing Authority">
            <a:extLst>
              <a:ext uri="{FF2B5EF4-FFF2-40B4-BE49-F238E27FC236}">
                <a16:creationId xmlns:a16="http://schemas.microsoft.com/office/drawing/2014/main" id="{1744D707-D3E3-4915-C1A8-46555FB39F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889" y="4264262"/>
            <a:ext cx="3814673" cy="163620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2C2ACF3-5027-9933-8611-4D4F4BC2A170}"/>
              </a:ext>
            </a:extLst>
          </p:cNvPr>
          <p:cNvSpPr>
            <a:spLocks noGrp="1"/>
          </p:cNvSpPr>
          <p:nvPr>
            <p:ph type="sldNum" sz="quarter" idx="12"/>
          </p:nvPr>
        </p:nvSpPr>
        <p:spPr/>
        <p:txBody>
          <a:bodyPr/>
          <a:lstStyle/>
          <a:p>
            <a:fld id="{97586EE6-E982-4B55-865E-DD5294D17279}" type="slidenum">
              <a:rPr lang="en-US" smtClean="0"/>
              <a:t>13</a:t>
            </a:fld>
            <a:endParaRPr lang="en-US"/>
          </a:p>
        </p:txBody>
      </p:sp>
    </p:spTree>
    <p:extLst>
      <p:ext uri="{BB962C8B-B14F-4D97-AF65-F5344CB8AC3E}">
        <p14:creationId xmlns:p14="http://schemas.microsoft.com/office/powerpoint/2010/main" val="460282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C07A6D-1C3A-8B7C-75AD-997752C268C2}"/>
              </a:ext>
            </a:extLst>
          </p:cNvPr>
          <p:cNvSpPr>
            <a:spLocks noGrp="1"/>
          </p:cNvSpPr>
          <p:nvPr>
            <p:ph type="sldNum" sz="quarter" idx="12"/>
          </p:nvPr>
        </p:nvSpPr>
        <p:spPr/>
        <p:txBody>
          <a:bodyPr/>
          <a:lstStyle/>
          <a:p>
            <a:fld id="{97586EE6-E982-4B55-865E-DD5294D17279}" type="slidenum">
              <a:rPr lang="en-US" smtClean="0"/>
              <a:t>14</a:t>
            </a:fld>
            <a:endParaRPr lang="en-US"/>
          </a:p>
        </p:txBody>
      </p:sp>
      <p:sp>
        <p:nvSpPr>
          <p:cNvPr id="4" name="Title 3">
            <a:extLst>
              <a:ext uri="{FF2B5EF4-FFF2-40B4-BE49-F238E27FC236}">
                <a16:creationId xmlns:a16="http://schemas.microsoft.com/office/drawing/2014/main" id="{3F3D933F-F009-CB54-2D91-2CDADF3B674F}"/>
              </a:ext>
            </a:extLst>
          </p:cNvPr>
          <p:cNvSpPr>
            <a:spLocks noGrp="1"/>
          </p:cNvSpPr>
          <p:nvPr>
            <p:ph type="title"/>
          </p:nvPr>
        </p:nvSpPr>
        <p:spPr/>
        <p:txBody>
          <a:bodyPr>
            <a:normAutofit/>
          </a:bodyPr>
          <a:lstStyle/>
          <a:p>
            <a:r>
              <a:rPr lang="en-US" sz="3200" dirty="0"/>
              <a:t>Programs and Initiatives funded through</a:t>
            </a:r>
            <a:br>
              <a:rPr lang="en-US" sz="3200" dirty="0"/>
            </a:br>
            <a:r>
              <a:rPr lang="en-US" sz="3200" dirty="0"/>
              <a:t>H.O.M.E.</a:t>
            </a:r>
          </a:p>
        </p:txBody>
      </p:sp>
      <p:sp>
        <p:nvSpPr>
          <p:cNvPr id="5" name="TextBox 4">
            <a:extLst>
              <a:ext uri="{FF2B5EF4-FFF2-40B4-BE49-F238E27FC236}">
                <a16:creationId xmlns:a16="http://schemas.microsoft.com/office/drawing/2014/main" id="{236B9A28-A382-9808-07A1-4568D3026B2B}"/>
              </a:ext>
            </a:extLst>
          </p:cNvPr>
          <p:cNvSpPr txBox="1"/>
          <p:nvPr/>
        </p:nvSpPr>
        <p:spPr>
          <a:xfrm>
            <a:off x="237744" y="1517848"/>
            <a:ext cx="3374136" cy="369332"/>
          </a:xfrm>
          <a:prstGeom prst="rect">
            <a:avLst/>
          </a:prstGeom>
          <a:gradFill rotWithShape="1">
            <a:gsLst>
              <a:gs pos="0">
                <a:srgbClr val="FFAB40">
                  <a:tint val="100000"/>
                  <a:shade val="100000"/>
                  <a:satMod val="130000"/>
                </a:srgbClr>
              </a:gs>
              <a:gs pos="100000">
                <a:srgbClr val="FFAB40">
                  <a:tint val="50000"/>
                  <a:shade val="100000"/>
                  <a:satMod val="350000"/>
                </a:srgbClr>
              </a:gs>
            </a:gsLst>
            <a:lin ang="16200000" scaled="0"/>
          </a:gradFill>
          <a:ln w="9525" cap="flat" cmpd="sng" algn="ctr">
            <a:solidFill>
              <a:srgbClr val="FFAB40">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Open Sans"/>
                <a:ea typeface="Open Sans"/>
                <a:cs typeface="Open Sans"/>
                <a:sym typeface="Open Sans"/>
              </a:rPr>
              <a:t>Preserving Existing Housing</a:t>
            </a:r>
            <a:endParaRPr kumimoji="0" lang="en-US" b="1" i="0" u="none" strike="noStrike" kern="0" cap="none" spc="0" normalizeH="0" baseline="0" noProof="0" dirty="0">
              <a:ln>
                <a:noFill/>
              </a:ln>
              <a:solidFill>
                <a:srgbClr val="000000"/>
              </a:solidFill>
              <a:effectLst/>
              <a:uLnTx/>
              <a:uFillTx/>
              <a:latin typeface="Open Sans"/>
              <a:ea typeface="+mn-ea"/>
              <a:cs typeface="+mn-cs"/>
              <a:sym typeface="Arial"/>
            </a:endParaRPr>
          </a:p>
        </p:txBody>
      </p:sp>
      <p:sp>
        <p:nvSpPr>
          <p:cNvPr id="6" name="TextBox 5">
            <a:extLst>
              <a:ext uri="{FF2B5EF4-FFF2-40B4-BE49-F238E27FC236}">
                <a16:creationId xmlns:a16="http://schemas.microsoft.com/office/drawing/2014/main" id="{8908ABE1-D8CE-77AD-1726-B1F59CC11FD3}"/>
              </a:ext>
            </a:extLst>
          </p:cNvPr>
          <p:cNvSpPr txBox="1"/>
          <p:nvPr/>
        </p:nvSpPr>
        <p:spPr>
          <a:xfrm>
            <a:off x="0" y="2017910"/>
            <a:ext cx="4873752" cy="1369606"/>
          </a:xfrm>
          <a:prstGeom prst="rect">
            <a:avLst/>
          </a:prstGeom>
          <a:noFill/>
        </p:spPr>
        <p:txBody>
          <a:bodyPr wrap="square" lIns="91440" tIns="45720" rIns="91440" bIns="45720" anchor="t">
            <a:spAutoFit/>
          </a:bodyPr>
          <a:lstStyle/>
          <a:p>
            <a:pPr marL="456565" indent="-227965">
              <a:spcAft>
                <a:spcPts val="300"/>
              </a:spcAft>
              <a:buClr>
                <a:srgbClr val="595959"/>
              </a:buClr>
              <a:buSzPts val="1800"/>
              <a:buFont typeface="Arial" panose="020B0604020202020204" pitchFamily="34" charset="0"/>
              <a:buChar char="•"/>
              <a:defRPr/>
            </a:pPr>
            <a:r>
              <a:rPr lang="en-US" sz="1300" b="1" kern="0" dirty="0">
                <a:solidFill>
                  <a:srgbClr val="000000"/>
                </a:solidFill>
                <a:ea typeface="Open Sans"/>
                <a:cs typeface="Open Sans"/>
                <a:sym typeface="Open Sans"/>
              </a:rPr>
              <a:t>Basic Systems Repair Program (BSRP+): </a:t>
            </a:r>
            <a:r>
              <a:rPr lang="en-US" sz="1300" kern="0" dirty="0">
                <a:solidFill>
                  <a:srgbClr val="000000"/>
                </a:solidFill>
                <a:ea typeface="Open Sans"/>
                <a:cs typeface="Open Sans"/>
                <a:sym typeface="Open Sans"/>
              </a:rPr>
              <a:t>Free repairs for critical home systems.</a:t>
            </a:r>
            <a:endParaRPr lang="en-US" sz="1300" kern="0" dirty="0">
              <a:solidFill>
                <a:srgbClr val="000000"/>
              </a:solidFill>
              <a:ea typeface="Open Sans"/>
              <a:cs typeface="Open Sans"/>
              <a:sym typeface="Arial"/>
            </a:endParaRPr>
          </a:p>
          <a:p>
            <a:pPr marL="456565" indent="-227965">
              <a:spcAft>
                <a:spcPts val="300"/>
              </a:spcAft>
              <a:buClr>
                <a:srgbClr val="595959"/>
              </a:buClr>
              <a:buSzPts val="1800"/>
              <a:buFont typeface="Arial" panose="020B0604020202020204" pitchFamily="34" charset="0"/>
              <a:buChar char="•"/>
              <a:defRPr/>
            </a:pPr>
            <a:r>
              <a:rPr lang="en-US" sz="1300" b="1" kern="0" dirty="0">
                <a:solidFill>
                  <a:srgbClr val="000000"/>
                </a:solidFill>
                <a:ea typeface="Open Sans"/>
                <a:cs typeface="Open Sans"/>
                <a:sym typeface="Open Sans"/>
              </a:rPr>
              <a:t>Restore, Repair, Renew (RRR): </a:t>
            </a:r>
            <a:r>
              <a:rPr lang="en-US" sz="1300" kern="0" dirty="0">
                <a:solidFill>
                  <a:srgbClr val="000000"/>
                </a:solidFill>
                <a:ea typeface="Open Sans"/>
                <a:cs typeface="Open Sans"/>
                <a:sym typeface="Open Sans"/>
              </a:rPr>
              <a:t>Low-interest home repair loans.</a:t>
            </a:r>
            <a:endParaRPr lang="en-US" sz="1300" kern="0" dirty="0">
              <a:solidFill>
                <a:srgbClr val="000000"/>
              </a:solidFill>
              <a:ea typeface="Open Sans"/>
              <a:cs typeface="Open Sans"/>
              <a:sym typeface="Arial"/>
            </a:endParaRPr>
          </a:p>
          <a:p>
            <a:pPr marL="456565" indent="-227965">
              <a:spcAft>
                <a:spcPts val="300"/>
              </a:spcAft>
              <a:buClr>
                <a:srgbClr val="595959"/>
              </a:buClr>
              <a:buSzPts val="1800"/>
              <a:buFont typeface="Arial" panose="020B0604020202020204" pitchFamily="34" charset="0"/>
              <a:buChar char="•"/>
              <a:defRPr/>
            </a:pPr>
            <a:r>
              <a:rPr lang="en-US" sz="1300" b="1" kern="0" dirty="0">
                <a:solidFill>
                  <a:srgbClr val="000000"/>
                </a:solidFill>
                <a:ea typeface="Open Sans"/>
                <a:cs typeface="Open Sans"/>
                <a:sym typeface="Open Sans"/>
              </a:rPr>
              <a:t>Tangled Title Program: </a:t>
            </a:r>
            <a:r>
              <a:rPr lang="en-US" sz="1300" kern="0" dirty="0">
                <a:solidFill>
                  <a:srgbClr val="000000"/>
                </a:solidFill>
                <a:ea typeface="Open Sans"/>
                <a:cs typeface="Open Sans"/>
                <a:sym typeface="Open Sans"/>
              </a:rPr>
              <a:t>Helps resolve homeownership disputes.</a:t>
            </a:r>
            <a:endParaRPr lang="en-US" sz="1300" kern="0" dirty="0">
              <a:solidFill>
                <a:srgbClr val="000000"/>
              </a:solidFill>
              <a:ea typeface="Open Sans"/>
              <a:cs typeface="Open Sans"/>
              <a:sym typeface="Arial"/>
            </a:endParaRPr>
          </a:p>
        </p:txBody>
      </p:sp>
      <p:sp>
        <p:nvSpPr>
          <p:cNvPr id="7" name="TextBox 6">
            <a:extLst>
              <a:ext uri="{FF2B5EF4-FFF2-40B4-BE49-F238E27FC236}">
                <a16:creationId xmlns:a16="http://schemas.microsoft.com/office/drawing/2014/main" id="{20852ACE-A12D-4C88-18CD-6BB7A9AB7BE1}"/>
              </a:ext>
            </a:extLst>
          </p:cNvPr>
          <p:cNvSpPr txBox="1"/>
          <p:nvPr/>
        </p:nvSpPr>
        <p:spPr>
          <a:xfrm>
            <a:off x="5678424" y="1579403"/>
            <a:ext cx="5870447" cy="369332"/>
          </a:xfrm>
          <a:prstGeom prst="rect">
            <a:avLst/>
          </a:prstGeom>
          <a:gradFill rotWithShape="1">
            <a:gsLst>
              <a:gs pos="0">
                <a:srgbClr val="FFAB40">
                  <a:tint val="100000"/>
                  <a:shade val="100000"/>
                  <a:satMod val="130000"/>
                </a:srgbClr>
              </a:gs>
              <a:gs pos="100000">
                <a:srgbClr val="FFAB40">
                  <a:tint val="50000"/>
                  <a:shade val="100000"/>
                  <a:satMod val="350000"/>
                </a:srgbClr>
              </a:gs>
            </a:gsLst>
            <a:lin ang="16200000" scaled="0"/>
          </a:gradFill>
          <a:ln w="9525" cap="flat" cmpd="sng" algn="ctr">
            <a:solidFill>
              <a:srgbClr val="FFAB40">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Open Sans"/>
                <a:ea typeface="Open Sans"/>
                <a:cs typeface="Open Sans"/>
                <a:sym typeface="Open Sans"/>
              </a:rPr>
              <a:t>Supporting Renters &amp; Preventing Homelessness</a:t>
            </a:r>
            <a:endParaRPr kumimoji="0" lang="en-US" b="1" i="0" u="none" strike="noStrike" kern="0" cap="none" spc="0" normalizeH="0" baseline="0" noProof="0" dirty="0">
              <a:ln>
                <a:noFill/>
              </a:ln>
              <a:solidFill>
                <a:srgbClr val="000000"/>
              </a:solidFill>
              <a:effectLst/>
              <a:uLnTx/>
              <a:uFillTx/>
              <a:latin typeface="Open Sans"/>
              <a:ea typeface="+mn-ea"/>
              <a:cs typeface="+mn-cs"/>
              <a:sym typeface="Arial"/>
            </a:endParaRPr>
          </a:p>
        </p:txBody>
      </p:sp>
      <p:sp>
        <p:nvSpPr>
          <p:cNvPr id="8" name="TextBox 7">
            <a:extLst>
              <a:ext uri="{FF2B5EF4-FFF2-40B4-BE49-F238E27FC236}">
                <a16:creationId xmlns:a16="http://schemas.microsoft.com/office/drawing/2014/main" id="{7AAC30A6-B6B7-42B8-5010-5B6B8C60E643}"/>
              </a:ext>
            </a:extLst>
          </p:cNvPr>
          <p:cNvSpPr txBox="1"/>
          <p:nvPr/>
        </p:nvSpPr>
        <p:spPr>
          <a:xfrm>
            <a:off x="5678423" y="2098133"/>
            <a:ext cx="5870447" cy="1169551"/>
          </a:xfrm>
          <a:prstGeom prst="rect">
            <a:avLst/>
          </a:prstGeom>
          <a:noFill/>
        </p:spPr>
        <p:txBody>
          <a:bodyPr wrap="square" lIns="91440" tIns="45720" rIns="91440" bIns="45720" anchor="t">
            <a:spAutoFit/>
          </a:bodyPr>
          <a:lstStyle/>
          <a:p>
            <a:pPr marL="456565" indent="-227965">
              <a:spcAft>
                <a:spcPts val="300"/>
              </a:spcAft>
              <a:buClr>
                <a:srgbClr val="595959"/>
              </a:buClr>
              <a:buSzPts val="1800"/>
              <a:buFont typeface="Arial" panose="020B0604020202020204" pitchFamily="34" charset="0"/>
              <a:buChar char="•"/>
              <a:defRPr/>
            </a:pPr>
            <a:r>
              <a:rPr lang="en-US" sz="1300" b="1" kern="0" dirty="0">
                <a:solidFill>
                  <a:srgbClr val="000000"/>
                </a:solidFill>
                <a:ea typeface="Open Sans"/>
                <a:cs typeface="Open Sans"/>
                <a:sym typeface="Open Sans"/>
              </a:rPr>
              <a:t>Eviction Diversion Program:</a:t>
            </a:r>
            <a:r>
              <a:rPr lang="en-US" sz="1300" kern="0" dirty="0">
                <a:solidFill>
                  <a:srgbClr val="000000"/>
                </a:solidFill>
                <a:ea typeface="Open Sans"/>
                <a:cs typeface="Open Sans"/>
                <a:sym typeface="Open Sans"/>
              </a:rPr>
              <a:t> Mediation and financial assistance to prevent evictions</a:t>
            </a:r>
            <a:endParaRPr lang="en-US" sz="1300" kern="0" dirty="0">
              <a:solidFill>
                <a:srgbClr val="000000"/>
              </a:solidFill>
              <a:ea typeface="Open Sans"/>
              <a:cs typeface="Open Sans"/>
              <a:sym typeface="Arial"/>
            </a:endParaRPr>
          </a:p>
          <a:p>
            <a:pPr marL="456565" indent="-227965">
              <a:spcAft>
                <a:spcPts val="300"/>
              </a:spcAft>
              <a:buClr>
                <a:srgbClr val="595959"/>
              </a:buClr>
              <a:buSzPts val="1800"/>
              <a:buFont typeface="Arial" panose="020B0604020202020204" pitchFamily="34" charset="0"/>
              <a:buChar char="•"/>
              <a:defRPr/>
            </a:pPr>
            <a:r>
              <a:rPr lang="en-US" sz="1300" b="1" kern="0" dirty="0">
                <a:solidFill>
                  <a:srgbClr val="000000"/>
                </a:solidFill>
                <a:ea typeface="Open Sans"/>
                <a:cs typeface="Open Sans"/>
                <a:sym typeface="Open Sans"/>
              </a:rPr>
              <a:t>Shallow Rent Program:</a:t>
            </a:r>
            <a:r>
              <a:rPr lang="en-US" sz="1300" kern="0" dirty="0">
                <a:solidFill>
                  <a:srgbClr val="000000"/>
                </a:solidFill>
                <a:ea typeface="Open Sans"/>
                <a:cs typeface="Open Sans"/>
                <a:sym typeface="Open Sans"/>
              </a:rPr>
              <a:t> Rental assistance for low-income tenants</a:t>
            </a:r>
            <a:endParaRPr lang="en-US" sz="1300" kern="0" dirty="0">
              <a:solidFill>
                <a:srgbClr val="000000"/>
              </a:solidFill>
              <a:ea typeface="Open Sans"/>
              <a:cs typeface="Open Sans"/>
              <a:sym typeface="Arial"/>
            </a:endParaRPr>
          </a:p>
          <a:p>
            <a:pPr marL="456565" indent="-227965">
              <a:spcAft>
                <a:spcPts val="300"/>
              </a:spcAft>
              <a:buClr>
                <a:srgbClr val="595959"/>
              </a:buClr>
              <a:buSzPts val="1800"/>
              <a:buFont typeface="Arial" panose="020B0604020202020204" pitchFamily="34" charset="0"/>
              <a:buChar char="•"/>
              <a:defRPr/>
            </a:pPr>
            <a:r>
              <a:rPr lang="en-US" sz="1300" b="1" kern="0" dirty="0">
                <a:solidFill>
                  <a:srgbClr val="000000"/>
                </a:solidFill>
                <a:ea typeface="Open Sans"/>
                <a:cs typeface="Open Sans"/>
                <a:sym typeface="Open Sans"/>
              </a:rPr>
              <a:t>Tenant-Based Rental Assistance:</a:t>
            </a:r>
            <a:r>
              <a:rPr lang="en-US" sz="1300" kern="0" dirty="0">
                <a:solidFill>
                  <a:srgbClr val="000000"/>
                </a:solidFill>
                <a:ea typeface="Open Sans"/>
                <a:cs typeface="Open Sans"/>
                <a:sym typeface="Open Sans"/>
              </a:rPr>
              <a:t> Expanding affordable rental options</a:t>
            </a:r>
            <a:endParaRPr lang="en-US" sz="1300" kern="0" dirty="0">
              <a:solidFill>
                <a:srgbClr val="000000"/>
              </a:solidFill>
              <a:ea typeface="Open Sans"/>
              <a:cs typeface="Open Sans"/>
              <a:sym typeface="Arial"/>
            </a:endParaRPr>
          </a:p>
        </p:txBody>
      </p:sp>
      <p:sp>
        <p:nvSpPr>
          <p:cNvPr id="9" name="TextBox 8">
            <a:extLst>
              <a:ext uri="{FF2B5EF4-FFF2-40B4-BE49-F238E27FC236}">
                <a16:creationId xmlns:a16="http://schemas.microsoft.com/office/drawing/2014/main" id="{B0F5832C-696B-EB8A-B742-1CF46766977F}"/>
              </a:ext>
            </a:extLst>
          </p:cNvPr>
          <p:cNvSpPr txBox="1"/>
          <p:nvPr/>
        </p:nvSpPr>
        <p:spPr>
          <a:xfrm>
            <a:off x="237744" y="3620031"/>
            <a:ext cx="4197096" cy="338554"/>
          </a:xfrm>
          <a:prstGeom prst="rect">
            <a:avLst/>
          </a:prstGeom>
          <a:gradFill rotWithShape="1">
            <a:gsLst>
              <a:gs pos="0">
                <a:srgbClr val="FFAB40">
                  <a:tint val="100000"/>
                  <a:shade val="100000"/>
                  <a:satMod val="130000"/>
                </a:srgbClr>
              </a:gs>
              <a:gs pos="100000">
                <a:srgbClr val="FFAB40">
                  <a:tint val="50000"/>
                  <a:shade val="100000"/>
                  <a:satMod val="350000"/>
                </a:srgbClr>
              </a:gs>
            </a:gsLst>
            <a:lin ang="16200000" scaled="0"/>
          </a:gradFill>
          <a:ln w="9525" cap="flat" cmpd="sng" algn="ctr">
            <a:solidFill>
              <a:srgbClr val="FFAB40">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Open Sans"/>
                <a:ea typeface="Open Sans"/>
                <a:cs typeface="Open Sans"/>
                <a:sym typeface="Open Sans"/>
              </a:rPr>
              <a:t>Expanding Affordable Homeownership</a:t>
            </a:r>
            <a:endParaRPr kumimoji="0" lang="en-US" sz="1600" b="1" i="0" u="none" strike="noStrike" kern="0" cap="none" spc="0" normalizeH="0" baseline="0" noProof="0" dirty="0">
              <a:ln>
                <a:noFill/>
              </a:ln>
              <a:solidFill>
                <a:srgbClr val="000000"/>
              </a:solidFill>
              <a:effectLst/>
              <a:uLnTx/>
              <a:uFillTx/>
              <a:latin typeface="Open Sans"/>
              <a:ea typeface="+mn-ea"/>
              <a:cs typeface="+mn-cs"/>
              <a:sym typeface="Arial"/>
            </a:endParaRPr>
          </a:p>
        </p:txBody>
      </p:sp>
      <p:sp>
        <p:nvSpPr>
          <p:cNvPr id="10" name="TextBox 9">
            <a:extLst>
              <a:ext uri="{FF2B5EF4-FFF2-40B4-BE49-F238E27FC236}">
                <a16:creationId xmlns:a16="http://schemas.microsoft.com/office/drawing/2014/main" id="{82F8B998-8E99-F916-48A2-3F6C8AFF2461}"/>
              </a:ext>
            </a:extLst>
          </p:cNvPr>
          <p:cNvSpPr txBox="1"/>
          <p:nvPr/>
        </p:nvSpPr>
        <p:spPr>
          <a:xfrm>
            <a:off x="237744" y="4191100"/>
            <a:ext cx="3931704" cy="1369606"/>
          </a:xfrm>
          <a:prstGeom prst="rect">
            <a:avLst/>
          </a:prstGeom>
          <a:noFill/>
        </p:spPr>
        <p:txBody>
          <a:bodyPr wrap="square" lIns="91440" tIns="45720" rIns="91440" bIns="45720" anchor="t">
            <a:spAutoFit/>
          </a:bodyPr>
          <a:lstStyle/>
          <a:p>
            <a:pPr marL="456565" indent="-227965">
              <a:spcAft>
                <a:spcPts val="300"/>
              </a:spcAft>
              <a:buClr>
                <a:srgbClr val="595959"/>
              </a:buClr>
              <a:buSzPts val="1800"/>
              <a:buFont typeface="Arial" panose="020B0604020202020204" pitchFamily="34" charset="0"/>
              <a:buChar char="•"/>
              <a:defRPr/>
            </a:pPr>
            <a:r>
              <a:rPr lang="en-US" sz="1300" b="1" kern="0" dirty="0">
                <a:solidFill>
                  <a:srgbClr val="000000"/>
                </a:solidFill>
                <a:ea typeface="Open Sans"/>
                <a:cs typeface="Open Sans"/>
                <a:sym typeface="Open Sans"/>
              </a:rPr>
              <a:t>Philly First Home:</a:t>
            </a:r>
            <a:r>
              <a:rPr lang="en-US" sz="1300" kern="0" dirty="0">
                <a:solidFill>
                  <a:srgbClr val="000000"/>
                </a:solidFill>
                <a:ea typeface="Open Sans"/>
                <a:cs typeface="Open Sans"/>
                <a:sym typeface="Open Sans"/>
              </a:rPr>
              <a:t> Down payment assistance for first-time homebuyers.</a:t>
            </a:r>
            <a:endParaRPr lang="en-US" sz="1300" kern="0" dirty="0">
              <a:solidFill>
                <a:srgbClr val="000000"/>
              </a:solidFill>
              <a:ea typeface="Open Sans"/>
              <a:cs typeface="Open Sans"/>
              <a:sym typeface="Arial"/>
            </a:endParaRPr>
          </a:p>
          <a:p>
            <a:pPr marL="456565" indent="-227965">
              <a:spcAft>
                <a:spcPts val="300"/>
              </a:spcAft>
              <a:buClr>
                <a:srgbClr val="595959"/>
              </a:buClr>
              <a:buSzPts val="1800"/>
              <a:buFont typeface="Arial" panose="020B0604020202020204" pitchFamily="34" charset="0"/>
              <a:buChar char="•"/>
              <a:defRPr/>
            </a:pPr>
            <a:r>
              <a:rPr lang="en-US" sz="1300" b="1" kern="0" dirty="0">
                <a:solidFill>
                  <a:srgbClr val="000000"/>
                </a:solidFill>
                <a:ea typeface="Open Sans"/>
                <a:cs typeface="Open Sans"/>
                <a:sym typeface="Open Sans"/>
              </a:rPr>
              <a:t>Turn the Key:</a:t>
            </a:r>
            <a:r>
              <a:rPr lang="en-US" sz="1300" kern="0" dirty="0">
                <a:solidFill>
                  <a:srgbClr val="000000"/>
                </a:solidFill>
                <a:ea typeface="Open Sans"/>
                <a:cs typeface="Open Sans"/>
                <a:sym typeface="Open Sans"/>
              </a:rPr>
              <a:t> New affordable housing units for working families.</a:t>
            </a:r>
            <a:endParaRPr lang="en-US" sz="1300" kern="0" dirty="0">
              <a:solidFill>
                <a:srgbClr val="000000"/>
              </a:solidFill>
              <a:ea typeface="Open Sans"/>
              <a:cs typeface="Open Sans"/>
              <a:sym typeface="Arial"/>
            </a:endParaRPr>
          </a:p>
          <a:p>
            <a:pPr marL="456565" indent="-227965">
              <a:spcAft>
                <a:spcPts val="300"/>
              </a:spcAft>
              <a:buClr>
                <a:srgbClr val="595959"/>
              </a:buClr>
              <a:buSzPts val="1800"/>
              <a:buFont typeface="Arial" panose="020B0604020202020204" pitchFamily="34" charset="0"/>
              <a:buChar char="•"/>
              <a:defRPr/>
            </a:pPr>
            <a:r>
              <a:rPr lang="en-US" sz="1300" b="1" kern="0" dirty="0">
                <a:solidFill>
                  <a:srgbClr val="000000"/>
                </a:solidFill>
                <a:ea typeface="Open Sans"/>
                <a:cs typeface="Open Sans"/>
                <a:sym typeface="Open Sans"/>
              </a:rPr>
              <a:t>ONE Philly Mortgage:</a:t>
            </a:r>
            <a:r>
              <a:rPr lang="en-US" sz="1300" kern="0" dirty="0">
                <a:solidFill>
                  <a:srgbClr val="000000"/>
                </a:solidFill>
                <a:ea typeface="Open Sans"/>
                <a:cs typeface="Open Sans"/>
                <a:sym typeface="Open Sans"/>
              </a:rPr>
              <a:t> Low-interest, no-PMI mortgage program.</a:t>
            </a:r>
            <a:endParaRPr lang="en-US" sz="1300" kern="0" dirty="0">
              <a:solidFill>
                <a:srgbClr val="000000"/>
              </a:solidFill>
              <a:ea typeface="Open Sans"/>
              <a:cs typeface="Open Sans"/>
              <a:sym typeface="Arial"/>
            </a:endParaRPr>
          </a:p>
        </p:txBody>
      </p:sp>
      <p:sp>
        <p:nvSpPr>
          <p:cNvPr id="11" name="TextBox 10">
            <a:extLst>
              <a:ext uri="{FF2B5EF4-FFF2-40B4-BE49-F238E27FC236}">
                <a16:creationId xmlns:a16="http://schemas.microsoft.com/office/drawing/2014/main" id="{631DA72D-B3D6-4EA1-F50A-FC7148AADBD0}"/>
              </a:ext>
            </a:extLst>
          </p:cNvPr>
          <p:cNvSpPr txBox="1"/>
          <p:nvPr/>
        </p:nvSpPr>
        <p:spPr>
          <a:xfrm>
            <a:off x="5920507" y="3650808"/>
            <a:ext cx="4482675" cy="307777"/>
          </a:xfrm>
          <a:prstGeom prst="rect">
            <a:avLst/>
          </a:prstGeom>
          <a:gradFill rotWithShape="1">
            <a:gsLst>
              <a:gs pos="0">
                <a:srgbClr val="FFAB40">
                  <a:tint val="100000"/>
                  <a:shade val="100000"/>
                  <a:satMod val="130000"/>
                </a:srgbClr>
              </a:gs>
              <a:gs pos="100000">
                <a:srgbClr val="FFAB40">
                  <a:tint val="50000"/>
                  <a:shade val="100000"/>
                  <a:satMod val="350000"/>
                </a:srgbClr>
              </a:gs>
            </a:gsLst>
            <a:lin ang="16200000" scaled="0"/>
          </a:gradFill>
          <a:ln w="9525" cap="flat" cmpd="sng" algn="ctr">
            <a:solidFill>
              <a:srgbClr val="FFAB40">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Open Sans"/>
                <a:ea typeface="Open Sans"/>
                <a:cs typeface="Open Sans"/>
                <a:sym typeface="Open Sans"/>
              </a:rPr>
              <a:t>Neighborhood Revitalization &amp; Blight Reduction</a:t>
            </a:r>
            <a:endParaRPr kumimoji="0" lang="en-US" sz="1400" b="1" i="0" u="none" strike="noStrike" kern="0" cap="none" spc="0" normalizeH="0" baseline="0" noProof="0">
              <a:ln>
                <a:noFill/>
              </a:ln>
              <a:solidFill>
                <a:srgbClr val="000000"/>
              </a:solidFill>
              <a:effectLst/>
              <a:uLnTx/>
              <a:uFillTx/>
              <a:latin typeface="Open Sans"/>
              <a:ea typeface="+mn-ea"/>
              <a:cs typeface="+mn-cs"/>
              <a:sym typeface="Arial"/>
            </a:endParaRPr>
          </a:p>
        </p:txBody>
      </p:sp>
      <p:sp>
        <p:nvSpPr>
          <p:cNvPr id="12" name="TextBox 11">
            <a:extLst>
              <a:ext uri="{FF2B5EF4-FFF2-40B4-BE49-F238E27FC236}">
                <a16:creationId xmlns:a16="http://schemas.microsoft.com/office/drawing/2014/main" id="{E551D5FF-3DBD-3AF5-3471-E54133AEFDF4}"/>
              </a:ext>
            </a:extLst>
          </p:cNvPr>
          <p:cNvSpPr txBox="1"/>
          <p:nvPr/>
        </p:nvSpPr>
        <p:spPr>
          <a:xfrm>
            <a:off x="5802378" y="4295843"/>
            <a:ext cx="5551422" cy="1369606"/>
          </a:xfrm>
          <a:prstGeom prst="rect">
            <a:avLst/>
          </a:prstGeom>
          <a:noFill/>
        </p:spPr>
        <p:txBody>
          <a:bodyPr wrap="square">
            <a:spAutoFit/>
          </a:bodyPr>
          <a:lstStyle/>
          <a:p>
            <a:pPr marL="457189" indent="-228594">
              <a:spcAft>
                <a:spcPts val="300"/>
              </a:spcAft>
              <a:buClr>
                <a:srgbClr val="595959"/>
              </a:buClr>
              <a:buSzPts val="1800"/>
              <a:buFont typeface="Arial" panose="020B0604020202020204" pitchFamily="34" charset="0"/>
              <a:buChar char="•"/>
              <a:defRPr/>
            </a:pPr>
            <a:r>
              <a:rPr lang="en-US" sz="1300" b="1" kern="0" dirty="0">
                <a:solidFill>
                  <a:srgbClr val="000000"/>
                </a:solidFill>
                <a:ea typeface="Open Sans"/>
                <a:cs typeface="Open Sans"/>
                <a:sym typeface="Open Sans"/>
              </a:rPr>
              <a:t>Philadelphia Land Bank: </a:t>
            </a:r>
            <a:r>
              <a:rPr lang="en-US" sz="1300" kern="0" dirty="0">
                <a:solidFill>
                  <a:srgbClr val="000000"/>
                </a:solidFill>
                <a:ea typeface="Open Sans"/>
                <a:cs typeface="Open Sans"/>
                <a:sym typeface="Open Sans"/>
              </a:rPr>
              <a:t>Acquiring and redeveloping vacant properties.</a:t>
            </a:r>
          </a:p>
          <a:p>
            <a:pPr marL="457189" indent="-228594">
              <a:spcAft>
                <a:spcPts val="300"/>
              </a:spcAft>
              <a:buClr>
                <a:srgbClr val="595959"/>
              </a:buClr>
              <a:buSzPts val="1800"/>
              <a:buFont typeface="Arial" panose="020B0604020202020204" pitchFamily="34" charset="0"/>
              <a:buChar char="•"/>
              <a:defRPr/>
            </a:pPr>
            <a:r>
              <a:rPr lang="en-US" sz="1300" b="1" kern="0" dirty="0">
                <a:solidFill>
                  <a:srgbClr val="000000"/>
                </a:solidFill>
                <a:ea typeface="Open Sans"/>
                <a:cs typeface="Open Sans"/>
                <a:sym typeface="Open Sans"/>
              </a:rPr>
              <a:t>Facade Improvement &amp; Curbside Appeal Programs: </a:t>
            </a:r>
            <a:r>
              <a:rPr lang="en-US" sz="1300" kern="0" dirty="0">
                <a:solidFill>
                  <a:srgbClr val="000000"/>
                </a:solidFill>
                <a:ea typeface="Open Sans"/>
                <a:cs typeface="Open Sans"/>
                <a:sym typeface="Open Sans"/>
              </a:rPr>
              <a:t>Beautification efforts.</a:t>
            </a:r>
          </a:p>
          <a:p>
            <a:pPr marL="457189" indent="-228594">
              <a:spcAft>
                <a:spcPts val="300"/>
              </a:spcAft>
              <a:buClr>
                <a:srgbClr val="595959"/>
              </a:buClr>
              <a:buSzPts val="1800"/>
              <a:buFont typeface="Arial" panose="020B0604020202020204" pitchFamily="34" charset="0"/>
              <a:buChar char="•"/>
              <a:defRPr/>
            </a:pPr>
            <a:r>
              <a:rPr lang="en-US" sz="1300" b="1" kern="0" dirty="0">
                <a:solidFill>
                  <a:srgbClr val="000000"/>
                </a:solidFill>
                <a:ea typeface="Open Sans"/>
                <a:cs typeface="Open Sans"/>
                <a:sym typeface="Open Sans"/>
              </a:rPr>
              <a:t>PHS </a:t>
            </a:r>
            <a:r>
              <a:rPr lang="en-US" sz="1300" b="1" kern="0" dirty="0" err="1">
                <a:solidFill>
                  <a:srgbClr val="000000"/>
                </a:solidFill>
                <a:ea typeface="Open Sans"/>
                <a:cs typeface="Open Sans"/>
                <a:sym typeface="Open Sans"/>
              </a:rPr>
              <a:t>LandCare</a:t>
            </a:r>
            <a:r>
              <a:rPr lang="en-US" sz="1300" b="1" kern="0" dirty="0">
                <a:solidFill>
                  <a:srgbClr val="000000"/>
                </a:solidFill>
                <a:ea typeface="Open Sans"/>
                <a:cs typeface="Open Sans"/>
                <a:sym typeface="Open Sans"/>
              </a:rPr>
              <a:t> Program: </a:t>
            </a:r>
            <a:r>
              <a:rPr lang="en-US" sz="1300" kern="0" dirty="0">
                <a:solidFill>
                  <a:srgbClr val="000000"/>
                </a:solidFill>
                <a:ea typeface="Open Sans"/>
                <a:cs typeface="Open Sans"/>
                <a:sym typeface="Open Sans"/>
              </a:rPr>
              <a:t>Transforming vacant lots into green spaces.</a:t>
            </a:r>
          </a:p>
        </p:txBody>
      </p:sp>
    </p:spTree>
    <p:extLst>
      <p:ext uri="{BB962C8B-B14F-4D97-AF65-F5344CB8AC3E}">
        <p14:creationId xmlns:p14="http://schemas.microsoft.com/office/powerpoint/2010/main" val="544848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394FA5-75CC-7E84-57F6-A7F3D23F8ACC}"/>
              </a:ext>
            </a:extLst>
          </p:cNvPr>
          <p:cNvSpPr>
            <a:spLocks noGrp="1"/>
          </p:cNvSpPr>
          <p:nvPr>
            <p:ph type="title"/>
          </p:nvPr>
        </p:nvSpPr>
        <p:spPr/>
        <p:txBody>
          <a:bodyPr>
            <a:normAutofit/>
          </a:bodyPr>
          <a:lstStyle/>
          <a:p>
            <a:r>
              <a:rPr lang="en-US" sz="4200"/>
              <a:t>Existing Program Recommendations </a:t>
            </a:r>
          </a:p>
        </p:txBody>
      </p:sp>
      <p:graphicFrame>
        <p:nvGraphicFramePr>
          <p:cNvPr id="5" name="Table 4">
            <a:extLst>
              <a:ext uri="{FF2B5EF4-FFF2-40B4-BE49-F238E27FC236}">
                <a16:creationId xmlns:a16="http://schemas.microsoft.com/office/drawing/2014/main" id="{976465C4-7526-1DE9-F695-83DA1726B626}"/>
              </a:ext>
            </a:extLst>
          </p:cNvPr>
          <p:cNvGraphicFramePr>
            <a:graphicFrameLocks noGrp="1"/>
          </p:cNvGraphicFramePr>
          <p:nvPr>
            <p:extLst>
              <p:ext uri="{D42A27DB-BD31-4B8C-83A1-F6EECF244321}">
                <p14:modId xmlns:p14="http://schemas.microsoft.com/office/powerpoint/2010/main" val="4227656271"/>
              </p:ext>
            </p:extLst>
          </p:nvPr>
        </p:nvGraphicFramePr>
        <p:xfrm>
          <a:off x="308706" y="2057789"/>
          <a:ext cx="5905200" cy="4036631"/>
        </p:xfrm>
        <a:graphic>
          <a:graphicData uri="http://schemas.openxmlformats.org/drawingml/2006/table">
            <a:tbl>
              <a:tblPr firstRow="1" firstCol="1" bandRow="1"/>
              <a:tblGrid>
                <a:gridCol w="4178539">
                  <a:extLst>
                    <a:ext uri="{9D8B030D-6E8A-4147-A177-3AD203B41FA5}">
                      <a16:colId xmlns:a16="http://schemas.microsoft.com/office/drawing/2014/main" val="270515376"/>
                    </a:ext>
                  </a:extLst>
                </a:gridCol>
                <a:gridCol w="1726661">
                  <a:extLst>
                    <a:ext uri="{9D8B030D-6E8A-4147-A177-3AD203B41FA5}">
                      <a16:colId xmlns:a16="http://schemas.microsoft.com/office/drawing/2014/main" val="3685391141"/>
                    </a:ext>
                  </a:extLst>
                </a:gridCol>
              </a:tblGrid>
              <a:tr h="525901">
                <a:tc gridSpan="2">
                  <a:txBody>
                    <a:bodyPr/>
                    <a:lstStyle/>
                    <a:p>
                      <a:pPr marL="228600" marR="0" lvl="0" algn="l">
                        <a:lnSpc>
                          <a:spcPct val="115000"/>
                        </a:lnSpc>
                        <a:spcBef>
                          <a:spcPts val="0"/>
                        </a:spcBef>
                        <a:spcAft>
                          <a:spcPts val="0"/>
                        </a:spcAft>
                      </a:pPr>
                      <a:r>
                        <a:rPr lang="en-US" sz="1800" b="1" kern="100" dirty="0">
                          <a:solidFill>
                            <a:schemeClr val="bg1"/>
                          </a:solidFill>
                          <a:effectLst/>
                          <a:latin typeface="+mn-lt"/>
                          <a:ea typeface="Aptos" panose="020B0004020202020204" pitchFamily="34" charset="0"/>
                          <a:cs typeface="Times New Roman" panose="02020603050405020304" pitchFamily="18" charset="0"/>
                        </a:rPr>
                        <a:t>      </a:t>
                      </a:r>
                      <a:r>
                        <a:rPr lang="en-US" sz="1600" b="1" kern="100" dirty="0">
                          <a:solidFill>
                            <a:schemeClr val="bg1"/>
                          </a:solidFill>
                          <a:effectLst/>
                          <a:latin typeface="+mn-lt"/>
                          <a:ea typeface="Aptos" panose="020B0004020202020204" pitchFamily="34" charset="0"/>
                          <a:cs typeface="Times New Roman" panose="02020603050405020304" pitchFamily="18" charset="0"/>
                        </a:rPr>
                        <a:t>Renter</a:t>
                      </a:r>
                      <a:endParaRPr lang="en-US" sz="1800" b="1" kern="100" dirty="0">
                        <a:solidFill>
                          <a:schemeClr val="bg1"/>
                        </a:solidFill>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pPr marL="228600" marR="0" lvl="0" algn="l">
                        <a:lnSpc>
                          <a:spcPct val="115000"/>
                        </a:lnSpc>
                        <a:spcBef>
                          <a:spcPts val="0"/>
                        </a:spcBef>
                        <a:spcAft>
                          <a:spcPts val="0"/>
                        </a:spcAft>
                      </a:pPr>
                      <a:endParaRPr lang="en-US" sz="1800" b="1" kern="100">
                        <a:solidFill>
                          <a:schemeClr val="bg1"/>
                        </a:solidFill>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333808541"/>
                  </a:ext>
                </a:extLst>
              </a:tr>
              <a:tr h="180847">
                <a:tc>
                  <a:txBody>
                    <a:bodyPr/>
                    <a:lstStyle/>
                    <a:p>
                      <a:pPr marL="54864" marR="0" algn="l">
                        <a:lnSpc>
                          <a:spcPct val="115000"/>
                        </a:lnSpc>
                        <a:spcBef>
                          <a:spcPts val="0"/>
                        </a:spcBef>
                        <a:spcAft>
                          <a:spcPts val="0"/>
                        </a:spcAft>
                      </a:pPr>
                      <a:r>
                        <a:rPr lang="en-US" sz="1400" b="1" i="1" kern="100">
                          <a:solidFill>
                            <a:srgbClr val="FFFFFF"/>
                          </a:solidFill>
                          <a:effectLst/>
                          <a:latin typeface="+mn-lt"/>
                          <a:ea typeface="Aptos" panose="020B0004020202020204" pitchFamily="34" charset="0"/>
                          <a:cs typeface="Times New Roman" panose="02020603050405020304" pitchFamily="18" charset="0"/>
                        </a:rPr>
                        <a:t>Name</a:t>
                      </a:r>
                      <a:endParaRPr lang="en-US" sz="1400" kern="100">
                        <a:effectLst/>
                        <a:latin typeface="+mn-lt"/>
                        <a:ea typeface="Aptos" panose="020B0004020202020204" pitchFamily="34" charset="0"/>
                        <a:cs typeface="Times New Roman" panose="02020603050405020304" pitchFamily="18"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marL="54864" marR="0" algn="l">
                        <a:lnSpc>
                          <a:spcPct val="115000"/>
                        </a:lnSpc>
                        <a:spcBef>
                          <a:spcPts val="0"/>
                        </a:spcBef>
                        <a:spcAft>
                          <a:spcPts val="0"/>
                        </a:spcAft>
                      </a:pPr>
                      <a:r>
                        <a:rPr lang="en-US" sz="1400" b="1" i="1" kern="100">
                          <a:solidFill>
                            <a:srgbClr val="FFFFFF"/>
                          </a:solidFill>
                          <a:effectLst/>
                          <a:latin typeface="+mn-lt"/>
                          <a:ea typeface="Aptos" panose="020B0004020202020204" pitchFamily="34" charset="0"/>
                          <a:cs typeface="Times New Roman" panose="02020603050405020304" pitchFamily="18" charset="0"/>
                        </a:rPr>
                        <a:t>Recommendation</a:t>
                      </a:r>
                      <a:endParaRPr lang="en-US" sz="1400" kern="100">
                        <a:effectLst/>
                        <a:latin typeface="+mn-lt"/>
                        <a:ea typeface="Aptos" panose="020B0004020202020204" pitchFamily="34" charset="0"/>
                        <a:cs typeface="Times New Roman" panose="02020603050405020304" pitchFamily="18"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2054650655"/>
                  </a:ext>
                </a:extLst>
              </a:tr>
              <a:tr h="180847">
                <a:tc gridSpan="2">
                  <a:txBody>
                    <a:bodyPr/>
                    <a:lstStyle/>
                    <a:p>
                      <a:pPr marL="54864" marR="0" algn="l">
                        <a:lnSpc>
                          <a:spcPct val="115000"/>
                        </a:lnSpc>
                        <a:spcBef>
                          <a:spcPts val="0"/>
                        </a:spcBef>
                        <a:spcAft>
                          <a:spcPts val="0"/>
                        </a:spcAft>
                      </a:pPr>
                      <a:r>
                        <a:rPr lang="en-US" sz="1400" b="1" i="1" kern="100">
                          <a:solidFill>
                            <a:srgbClr val="000000"/>
                          </a:solidFill>
                          <a:effectLst/>
                          <a:latin typeface="+mn-lt"/>
                          <a:ea typeface="Aptos" panose="020B0004020202020204" pitchFamily="34" charset="0"/>
                          <a:cs typeface="Times New Roman" panose="02020603050405020304" pitchFamily="18" charset="0"/>
                        </a:rPr>
                        <a:t>Programs</a:t>
                      </a:r>
                      <a:endParaRPr lang="en-US" sz="1400" kern="100">
                        <a:effectLst/>
                        <a:latin typeface="+mn-lt"/>
                        <a:ea typeface="Aptos" panose="020B0004020202020204" pitchFamily="34" charset="0"/>
                        <a:cs typeface="Times New Roman" panose="02020603050405020304" pitchFamily="18"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hMerge="1">
                  <a:txBody>
                    <a:bodyPr/>
                    <a:lstStyle/>
                    <a:p>
                      <a:pPr marL="54864" marR="0" algn="l">
                        <a:lnSpc>
                          <a:spcPct val="115000"/>
                        </a:lnSpc>
                        <a:spcBef>
                          <a:spcPts val="0"/>
                        </a:spcBef>
                        <a:spcAft>
                          <a:spcPts val="0"/>
                        </a:spcAft>
                      </a:pPr>
                      <a:endParaRPr lang="en-US" sz="1400" kern="100">
                        <a:effectLst/>
                        <a:latin typeface="+mn-lt"/>
                        <a:ea typeface="Aptos" panose="020B0004020202020204" pitchFamily="34" charset="0"/>
                        <a:cs typeface="Times New Roman" panose="02020603050405020304" pitchFamily="18"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extLst>
                  <a:ext uri="{0D108BD9-81ED-4DB2-BD59-A6C34878D82A}">
                    <a16:rowId xmlns:a16="http://schemas.microsoft.com/office/drawing/2014/main" val="3344031647"/>
                  </a:ext>
                </a:extLst>
              </a:tr>
              <a:tr h="373831">
                <a:tc>
                  <a:txBody>
                    <a:bodyPr/>
                    <a:lstStyle/>
                    <a:p>
                      <a:pPr marL="0"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Shallow Rent Program Assistance, Tenant-based</a:t>
                      </a:r>
                      <a:endParaRPr lang="en-US" sz="1400" kern="100" dirty="0">
                        <a:effectLst/>
                        <a:latin typeface="+mn-lt"/>
                        <a:ea typeface="Aptos" panose="020B0004020202020204" pitchFamily="34" charset="0"/>
                        <a:cs typeface="Times New Roman" panose="02020603050405020304" pitchFamily="18" charset="0"/>
                      </a:endParaRPr>
                    </a:p>
                  </a:txBody>
                  <a:tcPr marL="6858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Invest in and expand</a:t>
                      </a:r>
                      <a:endParaRPr lang="en-US" sz="14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9477432"/>
                  </a:ext>
                </a:extLst>
              </a:tr>
              <a:tr h="207644">
                <a:tc>
                  <a:txBody>
                    <a:bodyPr/>
                    <a:lstStyle/>
                    <a:p>
                      <a:pPr marL="0"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Rent and Security Deposit Assistance (Fresh Start)</a:t>
                      </a:r>
                      <a:endParaRPr lang="en-US" sz="1400" kern="100" dirty="0">
                        <a:effectLst/>
                        <a:latin typeface="+mn-lt"/>
                        <a:ea typeface="Aptos" panose="020B0004020202020204" pitchFamily="34" charset="0"/>
                        <a:cs typeface="Times New Roman" panose="02020603050405020304" pitchFamily="18" charset="0"/>
                      </a:endParaRPr>
                    </a:p>
                  </a:txBody>
                  <a:tcPr marL="6858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400" i="1" kern="100">
                          <a:effectLst/>
                          <a:latin typeface="+mn-lt"/>
                          <a:ea typeface="Aptos" panose="020B0004020202020204" pitchFamily="34" charset="0"/>
                          <a:cs typeface="Times New Roman" panose="02020603050405020304" pitchFamily="18" charset="0"/>
                        </a:rPr>
                        <a:t>Continue</a:t>
                      </a:r>
                      <a:endParaRPr lang="en-US" sz="14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9928692"/>
                  </a:ext>
                </a:extLst>
              </a:tr>
              <a:tr h="180847">
                <a:tc>
                  <a:txBody>
                    <a:bodyPr/>
                    <a:lstStyle/>
                    <a:p>
                      <a:pPr marL="0"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Eviction Diversion </a:t>
                      </a:r>
                      <a:endParaRPr lang="en-US" sz="1600" kern="100" dirty="0">
                        <a:effectLst/>
                        <a:latin typeface="+mn-lt"/>
                        <a:ea typeface="Aptos" panose="020B0004020202020204" pitchFamily="34" charset="0"/>
                        <a:cs typeface="Times New Roman" panose="02020603050405020304" pitchFamily="18" charset="0"/>
                      </a:endParaRPr>
                    </a:p>
                  </a:txBody>
                  <a:tcPr marL="6858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400" i="1" kern="100">
                          <a:effectLst/>
                          <a:latin typeface="+mn-lt"/>
                          <a:ea typeface="Aptos" panose="020B0004020202020204" pitchFamily="34" charset="0"/>
                          <a:cs typeface="Times New Roman" panose="02020603050405020304" pitchFamily="18" charset="0"/>
                        </a:rPr>
                        <a:t>Continue</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6163496"/>
                  </a:ext>
                </a:extLst>
              </a:tr>
              <a:tr h="180847">
                <a:tc>
                  <a:txBody>
                    <a:bodyPr/>
                    <a:lstStyle/>
                    <a:p>
                      <a:pPr marL="0" marR="0" algn="l">
                        <a:lnSpc>
                          <a:spcPct val="115000"/>
                        </a:lnSpc>
                        <a:spcBef>
                          <a:spcPts val="0"/>
                        </a:spcBef>
                        <a:spcAft>
                          <a:spcPts val="0"/>
                        </a:spcAft>
                      </a:pPr>
                      <a:r>
                        <a:rPr lang="en-US" sz="1400" i="1" kern="100">
                          <a:effectLst/>
                          <a:latin typeface="+mn-lt"/>
                          <a:ea typeface="Aptos" panose="020B0004020202020204" pitchFamily="34" charset="0"/>
                          <a:cs typeface="Times New Roman" panose="02020603050405020304" pitchFamily="18" charset="0"/>
                        </a:rPr>
                        <a:t>Homeless Prevention</a:t>
                      </a:r>
                      <a:endParaRPr lang="en-US" sz="1600" kern="100">
                        <a:effectLst/>
                        <a:latin typeface="+mn-lt"/>
                        <a:ea typeface="Aptos" panose="020B0004020202020204" pitchFamily="34" charset="0"/>
                        <a:cs typeface="Times New Roman" panose="02020603050405020304" pitchFamily="18" charset="0"/>
                      </a:endParaRPr>
                    </a:p>
                  </a:txBody>
                  <a:tcPr marL="6858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400" i="1" kern="100">
                          <a:effectLst/>
                          <a:latin typeface="+mn-lt"/>
                          <a:ea typeface="Aptos" panose="020B0004020202020204" pitchFamily="34" charset="0"/>
                          <a:cs typeface="Times New Roman" panose="02020603050405020304" pitchFamily="18" charset="0"/>
                        </a:rPr>
                        <a:t>Continue</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2333652"/>
                  </a:ext>
                </a:extLst>
              </a:tr>
              <a:tr h="373831">
                <a:tc>
                  <a:txBody>
                    <a:bodyPr/>
                    <a:lstStyle/>
                    <a:p>
                      <a:pPr marL="0"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EDP Targeted Financial Assistance </a:t>
                      </a:r>
                      <a:endParaRPr lang="en-US" sz="1600" kern="100" dirty="0">
                        <a:effectLst/>
                        <a:latin typeface="+mn-lt"/>
                        <a:ea typeface="Aptos" panose="020B0004020202020204" pitchFamily="34" charset="0"/>
                        <a:cs typeface="Times New Roman" panose="02020603050405020304" pitchFamily="18" charset="0"/>
                      </a:endParaRPr>
                    </a:p>
                  </a:txBody>
                  <a:tcPr marL="6858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400" i="1" kern="100">
                          <a:effectLst/>
                          <a:latin typeface="+mn-lt"/>
                          <a:ea typeface="Aptos" panose="020B0004020202020204" pitchFamily="34" charset="0"/>
                          <a:cs typeface="Times New Roman" panose="02020603050405020304" pitchFamily="18" charset="0"/>
                        </a:rPr>
                        <a:t>Invest in and expand</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3834014"/>
                  </a:ext>
                </a:extLst>
              </a:tr>
              <a:tr h="373831">
                <a:tc>
                  <a:txBody>
                    <a:bodyPr/>
                    <a:lstStyle/>
                    <a:p>
                      <a:pPr marL="0" marR="0" algn="l">
                        <a:lnSpc>
                          <a:spcPct val="115000"/>
                        </a:lnSpc>
                        <a:spcBef>
                          <a:spcPts val="0"/>
                        </a:spcBef>
                        <a:spcAft>
                          <a:spcPts val="0"/>
                        </a:spcAft>
                      </a:pPr>
                      <a:r>
                        <a:rPr lang="en-US" sz="1400" i="1" kern="100">
                          <a:effectLst/>
                          <a:latin typeface="+mn-lt"/>
                          <a:ea typeface="Aptos" panose="020B0004020202020204" pitchFamily="34" charset="0"/>
                          <a:cs typeface="Times New Roman" panose="02020603050405020304" pitchFamily="18" charset="0"/>
                        </a:rPr>
                        <a:t>Philadelphia Eviction Prevention Programs and Right to Counsel</a:t>
                      </a:r>
                      <a:endParaRPr lang="en-US" sz="1600" kern="100">
                        <a:effectLst/>
                        <a:latin typeface="+mn-lt"/>
                        <a:ea typeface="Aptos" panose="020B0004020202020204" pitchFamily="34" charset="0"/>
                        <a:cs typeface="Times New Roman" panose="02020603050405020304" pitchFamily="18" charset="0"/>
                      </a:endParaRPr>
                    </a:p>
                  </a:txBody>
                  <a:tcPr marL="6858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400" i="1" kern="100">
                          <a:effectLst/>
                          <a:latin typeface="+mn-lt"/>
                          <a:ea typeface="Aptos" panose="020B0004020202020204" pitchFamily="34" charset="0"/>
                          <a:cs typeface="Times New Roman" panose="02020603050405020304" pitchFamily="18" charset="0"/>
                        </a:rPr>
                        <a:t>Continue </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6922795"/>
                  </a:ext>
                </a:extLst>
              </a:tr>
              <a:tr h="180847">
                <a:tc>
                  <a:txBody>
                    <a:bodyPr/>
                    <a:lstStyle/>
                    <a:p>
                      <a:pPr marL="0" marR="0" algn="l">
                        <a:lnSpc>
                          <a:spcPct val="115000"/>
                        </a:lnSpc>
                        <a:spcBef>
                          <a:spcPts val="0"/>
                        </a:spcBef>
                        <a:spcAft>
                          <a:spcPts val="0"/>
                        </a:spcAft>
                      </a:pPr>
                      <a:r>
                        <a:rPr lang="en-US" sz="1400" i="1" kern="100">
                          <a:effectLst/>
                          <a:latin typeface="+mn-lt"/>
                          <a:ea typeface="Aptos" panose="020B0004020202020204" pitchFamily="34" charset="0"/>
                          <a:cs typeface="Times New Roman" panose="02020603050405020304" pitchFamily="18" charset="0"/>
                        </a:rPr>
                        <a:t>Transitional Housing and Homeless Prevention</a:t>
                      </a:r>
                      <a:endParaRPr lang="en-US" sz="1600" kern="100">
                        <a:effectLst/>
                        <a:latin typeface="+mn-lt"/>
                        <a:ea typeface="Aptos" panose="020B0004020202020204" pitchFamily="34" charset="0"/>
                        <a:cs typeface="Times New Roman" panose="02020603050405020304" pitchFamily="18" charset="0"/>
                      </a:endParaRPr>
                    </a:p>
                  </a:txBody>
                  <a:tcPr marL="6858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400" i="1" kern="100">
                          <a:effectLst/>
                          <a:latin typeface="+mn-lt"/>
                          <a:ea typeface="Aptos" panose="020B0004020202020204" pitchFamily="34" charset="0"/>
                          <a:cs typeface="Times New Roman" panose="02020603050405020304" pitchFamily="18" charset="0"/>
                        </a:rPr>
                        <a:t>Continue </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8393266"/>
                  </a:ext>
                </a:extLst>
              </a:tr>
              <a:tr h="180847">
                <a:tc>
                  <a:txBody>
                    <a:bodyPr/>
                    <a:lstStyle/>
                    <a:p>
                      <a:pPr marL="0"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Permanent Housing and Supportive Services</a:t>
                      </a:r>
                      <a:endParaRPr lang="en-US" sz="1600" kern="100" dirty="0">
                        <a:effectLst/>
                        <a:latin typeface="+mn-lt"/>
                        <a:ea typeface="Aptos" panose="020B0004020202020204" pitchFamily="34" charset="0"/>
                        <a:cs typeface="Times New Roman" panose="02020603050405020304" pitchFamily="18" charset="0"/>
                      </a:endParaRPr>
                    </a:p>
                  </a:txBody>
                  <a:tcPr marL="6858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400" i="1" kern="100">
                          <a:effectLst/>
                          <a:latin typeface="+mn-lt"/>
                          <a:ea typeface="Aptos" panose="020B0004020202020204" pitchFamily="34" charset="0"/>
                          <a:cs typeface="Times New Roman" panose="02020603050405020304" pitchFamily="18" charset="0"/>
                        </a:rPr>
                        <a:t>Continue </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4712295"/>
                  </a:ext>
                </a:extLst>
              </a:tr>
              <a:tr h="321753">
                <a:tc>
                  <a:txBody>
                    <a:bodyPr/>
                    <a:lstStyle/>
                    <a:p>
                      <a:pPr marL="0"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Tenant-Based Rental Assistance and Rapid Rehousing</a:t>
                      </a:r>
                      <a:endParaRPr lang="en-US" sz="1600" kern="100" dirty="0">
                        <a:effectLst/>
                        <a:latin typeface="+mn-lt"/>
                        <a:ea typeface="Aptos" panose="020B0004020202020204" pitchFamily="34" charset="0"/>
                        <a:cs typeface="Times New Roman" panose="02020603050405020304" pitchFamily="18" charset="0"/>
                      </a:endParaRPr>
                    </a:p>
                  </a:txBody>
                  <a:tcPr marL="6858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Continue </a:t>
                      </a:r>
                      <a:endParaRPr lang="en-US" sz="16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2717436"/>
                  </a:ext>
                </a:extLst>
              </a:tr>
            </a:tbl>
          </a:graphicData>
        </a:graphic>
      </p:graphicFrame>
      <p:graphicFrame>
        <p:nvGraphicFramePr>
          <p:cNvPr id="6" name="Table 5">
            <a:extLst>
              <a:ext uri="{FF2B5EF4-FFF2-40B4-BE49-F238E27FC236}">
                <a16:creationId xmlns:a16="http://schemas.microsoft.com/office/drawing/2014/main" id="{9464D9AF-4846-2F83-E6A8-40414A50FD2B}"/>
              </a:ext>
            </a:extLst>
          </p:cNvPr>
          <p:cNvGraphicFramePr>
            <a:graphicFrameLocks noGrp="1"/>
          </p:cNvGraphicFramePr>
          <p:nvPr>
            <p:extLst>
              <p:ext uri="{D42A27DB-BD31-4B8C-83A1-F6EECF244321}">
                <p14:modId xmlns:p14="http://schemas.microsoft.com/office/powerpoint/2010/main" val="1111424586"/>
              </p:ext>
            </p:extLst>
          </p:nvPr>
        </p:nvGraphicFramePr>
        <p:xfrm>
          <a:off x="6362143" y="2065195"/>
          <a:ext cx="5384419" cy="3825469"/>
        </p:xfrm>
        <a:graphic>
          <a:graphicData uri="http://schemas.openxmlformats.org/drawingml/2006/table">
            <a:tbl>
              <a:tblPr firstRow="1" firstCol="1" bandRow="1"/>
              <a:tblGrid>
                <a:gridCol w="3302836">
                  <a:extLst>
                    <a:ext uri="{9D8B030D-6E8A-4147-A177-3AD203B41FA5}">
                      <a16:colId xmlns:a16="http://schemas.microsoft.com/office/drawing/2014/main" val="3489436780"/>
                    </a:ext>
                  </a:extLst>
                </a:gridCol>
                <a:gridCol w="2081583">
                  <a:extLst>
                    <a:ext uri="{9D8B030D-6E8A-4147-A177-3AD203B41FA5}">
                      <a16:colId xmlns:a16="http://schemas.microsoft.com/office/drawing/2014/main" val="140272904"/>
                    </a:ext>
                  </a:extLst>
                </a:gridCol>
              </a:tblGrid>
              <a:tr h="531516">
                <a:tc gridSpan="2">
                  <a:txBody>
                    <a:bodyPr/>
                    <a:lstStyle/>
                    <a:p>
                      <a:pPr marL="457200" marR="0" lvl="1" algn="l">
                        <a:lnSpc>
                          <a:spcPct val="115000"/>
                        </a:lnSpc>
                        <a:spcBef>
                          <a:spcPts val="0"/>
                        </a:spcBef>
                        <a:spcAft>
                          <a:spcPts val="0"/>
                        </a:spcAft>
                      </a:pPr>
                      <a:r>
                        <a:rPr lang="en-US" sz="1600" b="1" kern="100" dirty="0">
                          <a:solidFill>
                            <a:schemeClr val="bg1"/>
                          </a:solidFill>
                          <a:effectLst/>
                          <a:latin typeface="+mn-lt"/>
                          <a:ea typeface="Aptos" panose="020B0004020202020204" pitchFamily="34" charset="0"/>
                          <a:cs typeface="Times New Roman" panose="02020603050405020304" pitchFamily="18" charset="0"/>
                        </a:rPr>
                        <a:t>   Homeowner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2821426460"/>
                  </a:ext>
                </a:extLst>
              </a:tr>
              <a:tr h="182367">
                <a:tc>
                  <a:txBody>
                    <a:bodyPr/>
                    <a:lstStyle/>
                    <a:p>
                      <a:pPr marL="0" marR="0" algn="l">
                        <a:lnSpc>
                          <a:spcPct val="115000"/>
                        </a:lnSpc>
                        <a:spcBef>
                          <a:spcPts val="0"/>
                        </a:spcBef>
                        <a:spcAft>
                          <a:spcPts val="0"/>
                        </a:spcAft>
                      </a:pPr>
                      <a:r>
                        <a:rPr lang="en-US" sz="1400" b="1" i="1" kern="100" dirty="0">
                          <a:solidFill>
                            <a:srgbClr val="FFFFFF"/>
                          </a:solidFill>
                          <a:effectLst/>
                          <a:latin typeface="+mn-lt"/>
                          <a:ea typeface="Aptos" panose="020B0004020202020204" pitchFamily="34" charset="0"/>
                          <a:cs typeface="Times New Roman" panose="02020603050405020304" pitchFamily="18" charset="0"/>
                        </a:rPr>
                        <a:t>Name</a:t>
                      </a:r>
                      <a:endParaRPr lang="en-US" sz="16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marL="0" marR="0" algn="l">
                        <a:lnSpc>
                          <a:spcPct val="115000"/>
                        </a:lnSpc>
                        <a:spcBef>
                          <a:spcPts val="0"/>
                        </a:spcBef>
                        <a:spcAft>
                          <a:spcPts val="0"/>
                        </a:spcAft>
                      </a:pPr>
                      <a:r>
                        <a:rPr lang="en-US" sz="1400" b="1" i="1" kern="100">
                          <a:solidFill>
                            <a:srgbClr val="FFFFFF"/>
                          </a:solidFill>
                          <a:effectLst/>
                          <a:latin typeface="+mn-lt"/>
                          <a:ea typeface="Aptos" panose="020B0004020202020204" pitchFamily="34" charset="0"/>
                          <a:cs typeface="Times New Roman" panose="02020603050405020304" pitchFamily="18" charset="0"/>
                        </a:rPr>
                        <a:t>Recommendation</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2621262826"/>
                  </a:ext>
                </a:extLst>
              </a:tr>
              <a:tr h="182367">
                <a:tc gridSpan="2">
                  <a:txBody>
                    <a:bodyPr/>
                    <a:lstStyle/>
                    <a:p>
                      <a:pPr marL="0" marR="0" algn="l">
                        <a:lnSpc>
                          <a:spcPct val="115000"/>
                        </a:lnSpc>
                        <a:spcBef>
                          <a:spcPts val="0"/>
                        </a:spcBef>
                        <a:spcAft>
                          <a:spcPts val="0"/>
                        </a:spcAft>
                      </a:pPr>
                      <a:r>
                        <a:rPr lang="en-US" sz="1400" b="1" i="1" kern="100">
                          <a:solidFill>
                            <a:srgbClr val="000000"/>
                          </a:solidFill>
                          <a:effectLst/>
                          <a:latin typeface="+mn-lt"/>
                          <a:ea typeface="Aptos" panose="020B0004020202020204" pitchFamily="34" charset="0"/>
                          <a:cs typeface="Times New Roman" panose="02020603050405020304" pitchFamily="18" charset="0"/>
                        </a:rPr>
                        <a:t>Programs</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hMerge="1">
                  <a:txBody>
                    <a:bodyPr/>
                    <a:lstStyle/>
                    <a:p>
                      <a:endParaRPr lang="en-US"/>
                    </a:p>
                  </a:txBody>
                  <a:tcPr/>
                </a:tc>
                <a:extLst>
                  <a:ext uri="{0D108BD9-81ED-4DB2-BD59-A6C34878D82A}">
                    <a16:rowId xmlns:a16="http://schemas.microsoft.com/office/drawing/2014/main" val="1956011672"/>
                  </a:ext>
                </a:extLst>
              </a:tr>
              <a:tr h="254893">
                <a:tc>
                  <a:txBody>
                    <a:bodyPr/>
                    <a:lstStyle/>
                    <a:p>
                      <a:pPr marL="54864"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Basic Systems Repair Program</a:t>
                      </a:r>
                      <a:r>
                        <a:rPr lang="en-US" sz="1400" b="0" i="1" kern="100" dirty="0">
                          <a:effectLst/>
                          <a:latin typeface="+mn-lt"/>
                          <a:ea typeface="Aptos" panose="020B0004020202020204" pitchFamily="34" charset="0"/>
                          <a:cs typeface="Times New Roman" panose="02020603050405020304" pitchFamily="18" charset="0"/>
                        </a:rPr>
                        <a:t>+</a:t>
                      </a:r>
                      <a:r>
                        <a:rPr lang="en-US" sz="1400" i="1" kern="100" dirty="0">
                          <a:effectLst/>
                          <a:latin typeface="+mn-lt"/>
                          <a:ea typeface="Aptos" panose="020B0004020202020204" pitchFamily="34" charset="0"/>
                          <a:cs typeface="Times New Roman" panose="02020603050405020304" pitchFamily="18" charset="0"/>
                        </a:rPr>
                        <a:t> (BSRP) </a:t>
                      </a: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4864" marR="0" algn="l">
                        <a:lnSpc>
                          <a:spcPct val="115000"/>
                        </a:lnSpc>
                        <a:spcBef>
                          <a:spcPts val="0"/>
                        </a:spcBef>
                        <a:spcAft>
                          <a:spcPts val="0"/>
                        </a:spcAft>
                      </a:pPr>
                      <a:r>
                        <a:rPr lang="en-US" sz="1400" i="1" kern="100">
                          <a:effectLst/>
                          <a:latin typeface="+mn-lt"/>
                          <a:ea typeface="Aptos" panose="020B0004020202020204" pitchFamily="34" charset="0"/>
                          <a:cs typeface="Times New Roman" panose="02020603050405020304" pitchFamily="18" charset="0"/>
                        </a:rPr>
                        <a:t>Invest in and expand</a:t>
                      </a: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4770329"/>
                  </a:ext>
                </a:extLst>
              </a:tr>
              <a:tr h="254893">
                <a:tc>
                  <a:txBody>
                    <a:bodyPr/>
                    <a:lstStyle/>
                    <a:p>
                      <a:pPr marL="0" marR="0">
                        <a:lnSpc>
                          <a:spcPct val="115000"/>
                        </a:lnSpc>
                        <a:spcBef>
                          <a:spcPts val="0"/>
                        </a:spcBef>
                        <a:spcAft>
                          <a:spcPts val="0"/>
                        </a:spcAft>
                      </a:pPr>
                      <a:r>
                        <a:rPr lang="en-US" sz="1400" i="1" kern="100" dirty="0">
                          <a:solidFill>
                            <a:schemeClr val="tx1"/>
                          </a:solidFill>
                          <a:effectLst/>
                          <a:latin typeface="+mn-lt"/>
                          <a:ea typeface="Aptos" panose="020B0004020202020204" pitchFamily="34" charset="0"/>
                          <a:cs typeface="Times New Roman" panose="02020603050405020304" pitchFamily="18" charset="0"/>
                        </a:rPr>
                        <a:t>Built to Last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kumimoji="0" lang="en-US" sz="1400" b="0" i="1" u="none" strike="noStrike" kern="100" cap="none" spc="0" normalizeH="0" baseline="0" noProof="0" dirty="0">
                          <a:ln>
                            <a:noFill/>
                          </a:ln>
                          <a:solidFill>
                            <a:prstClr val="black"/>
                          </a:solidFill>
                          <a:effectLst/>
                          <a:uLnTx/>
                          <a:uFillTx/>
                          <a:latin typeface="+mn-lt"/>
                          <a:ea typeface="Aptos" panose="020B0004020202020204" pitchFamily="34" charset="0"/>
                          <a:cs typeface="Times New Roman" panose="02020603050405020304" pitchFamily="18" charset="0"/>
                        </a:rPr>
                        <a:t>Continue </a:t>
                      </a:r>
                      <a:endParaRPr lang="en-US" sz="1400" i="1"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8080037"/>
                  </a:ext>
                </a:extLst>
              </a:tr>
              <a:tr h="254893">
                <a:tc>
                  <a:txBody>
                    <a:bodyPr/>
                    <a:lstStyle/>
                    <a:p>
                      <a:pPr marL="0" marR="0" algn="l">
                        <a:lnSpc>
                          <a:spcPct val="115000"/>
                        </a:lnSpc>
                        <a:spcBef>
                          <a:spcPts val="0"/>
                        </a:spcBef>
                        <a:spcAft>
                          <a:spcPts val="0"/>
                        </a:spcAft>
                      </a:pPr>
                      <a:r>
                        <a:rPr lang="en-US" sz="1400" i="1" kern="100">
                          <a:effectLst/>
                          <a:latin typeface="+mn-lt"/>
                          <a:ea typeface="Aptos" panose="020B0004020202020204" pitchFamily="34" charset="0"/>
                          <a:cs typeface="Times New Roman" panose="02020603050405020304" pitchFamily="18" charset="0"/>
                        </a:rPr>
                        <a:t>Philly First Home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400" i="1" kern="100">
                          <a:effectLst/>
                          <a:latin typeface="+mn-lt"/>
                          <a:ea typeface="Aptos" panose="020B0004020202020204" pitchFamily="34" charset="0"/>
                          <a:cs typeface="Times New Roman" panose="02020603050405020304" pitchFamily="18" charset="0"/>
                        </a:rPr>
                        <a:t>Invest in and expand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138522"/>
                  </a:ext>
                </a:extLst>
              </a:tr>
              <a:tr h="224700">
                <a:tc>
                  <a:txBody>
                    <a:bodyPr/>
                    <a:lstStyle/>
                    <a:p>
                      <a:pPr marL="0"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Turn the Key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400" i="1" kern="100">
                          <a:effectLst/>
                          <a:latin typeface="+mn-lt"/>
                          <a:ea typeface="Aptos" panose="020B0004020202020204" pitchFamily="34" charset="0"/>
                          <a:cs typeface="Times New Roman" panose="02020603050405020304" pitchFamily="18" charset="0"/>
                        </a:rPr>
                        <a:t>Continue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28701"/>
                  </a:ext>
                </a:extLst>
              </a:tr>
              <a:tr h="224700">
                <a:tc>
                  <a:txBody>
                    <a:bodyPr/>
                    <a:lstStyle/>
                    <a:p>
                      <a:pPr marL="0"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Employer Assisted Housing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400" i="1" kern="100">
                          <a:effectLst/>
                          <a:latin typeface="+mn-lt"/>
                          <a:ea typeface="Aptos" panose="020B0004020202020204" pitchFamily="34" charset="0"/>
                          <a:cs typeface="Times New Roman" panose="02020603050405020304" pitchFamily="18" charset="0"/>
                        </a:rPr>
                        <a:t>Continue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1284527"/>
                  </a:ext>
                </a:extLst>
              </a:tr>
              <a:tr h="182367">
                <a:tc>
                  <a:txBody>
                    <a:bodyPr/>
                    <a:lstStyle/>
                    <a:p>
                      <a:pPr marL="54864"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Restore, Repair, Renew (RRR) </a:t>
                      </a: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4864" marR="0" algn="l">
                        <a:lnSpc>
                          <a:spcPct val="115000"/>
                        </a:lnSpc>
                        <a:spcBef>
                          <a:spcPts val="0"/>
                        </a:spcBef>
                        <a:spcAft>
                          <a:spcPts val="0"/>
                        </a:spcAft>
                      </a:pPr>
                      <a:r>
                        <a:rPr lang="en-US" sz="1400" i="1" kern="100">
                          <a:effectLst/>
                          <a:latin typeface="+mn-lt"/>
                          <a:ea typeface="Aptos" panose="020B0004020202020204" pitchFamily="34" charset="0"/>
                          <a:cs typeface="Times New Roman" panose="02020603050405020304" pitchFamily="18" charset="0"/>
                        </a:rPr>
                        <a:t>Invest in and expand</a:t>
                      </a: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0631915"/>
                  </a:ext>
                </a:extLst>
              </a:tr>
              <a:tr h="182367">
                <a:tc>
                  <a:txBody>
                    <a:bodyPr/>
                    <a:lstStyle/>
                    <a:p>
                      <a:pPr marL="54864" marR="0" algn="l">
                        <a:lnSpc>
                          <a:spcPct val="115000"/>
                        </a:lnSpc>
                        <a:spcBef>
                          <a:spcPts val="0"/>
                        </a:spcBef>
                        <a:spcAft>
                          <a:spcPts val="0"/>
                        </a:spcAft>
                      </a:pPr>
                      <a:r>
                        <a:rPr lang="en-US" sz="1400" i="1" kern="100" dirty="0">
                          <a:solidFill>
                            <a:schemeClr val="tx1"/>
                          </a:solidFill>
                          <a:effectLst/>
                          <a:latin typeface="+mn-lt"/>
                          <a:ea typeface="Aptos" panose="020B0004020202020204" pitchFamily="34" charset="0"/>
                          <a:cs typeface="Times New Roman" panose="02020603050405020304" pitchFamily="18" charset="0"/>
                        </a:rPr>
                        <a:t>Row Home Protection Program</a:t>
                      </a: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4864" marR="0" algn="l">
                        <a:lnSpc>
                          <a:spcPct val="115000"/>
                        </a:lnSpc>
                        <a:spcBef>
                          <a:spcPts val="0"/>
                        </a:spcBef>
                        <a:spcAft>
                          <a:spcPts val="0"/>
                        </a:spcAft>
                      </a:pPr>
                      <a:r>
                        <a:rPr lang="en-US" sz="1400" i="1" kern="100">
                          <a:effectLst/>
                          <a:latin typeface="+mn-lt"/>
                          <a:ea typeface="Aptos" panose="020B0004020202020204" pitchFamily="34" charset="0"/>
                          <a:cs typeface="Times New Roman" panose="02020603050405020304" pitchFamily="18" charset="0"/>
                        </a:rPr>
                        <a:t>Invest in and expand </a:t>
                      </a:r>
                      <a:endParaRPr lang="en-US" sz="1400" i="1" kern="100">
                        <a:solidFill>
                          <a:schemeClr val="tx1"/>
                        </a:solidFill>
                        <a:effectLst/>
                        <a:latin typeface="+mn-lt"/>
                        <a:ea typeface="Aptos" panose="020B0004020202020204" pitchFamily="34" charset="0"/>
                        <a:cs typeface="Times New Roman" panose="02020603050405020304" pitchFamily="18"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4754004"/>
                  </a:ext>
                </a:extLst>
              </a:tr>
              <a:tr h="182367">
                <a:tc>
                  <a:txBody>
                    <a:bodyPr/>
                    <a:lstStyle/>
                    <a:p>
                      <a:pPr marL="54864" marR="0" algn="l">
                        <a:lnSpc>
                          <a:spcPct val="115000"/>
                        </a:lnSpc>
                        <a:spcBef>
                          <a:spcPts val="0"/>
                        </a:spcBef>
                        <a:spcAft>
                          <a:spcPts val="0"/>
                        </a:spcAft>
                      </a:pPr>
                      <a:r>
                        <a:rPr lang="en-US" sz="1400" i="1" kern="100" dirty="0">
                          <a:solidFill>
                            <a:schemeClr val="tx1"/>
                          </a:solidFill>
                          <a:effectLst/>
                          <a:latin typeface="+mn-lt"/>
                          <a:ea typeface="Aptos" panose="020B0004020202020204" pitchFamily="34" charset="0"/>
                          <a:cs typeface="Times New Roman" panose="02020603050405020304" pitchFamily="18" charset="0"/>
                        </a:rPr>
                        <a:t>Tangled Title Fund &amp; Tangled Title</a:t>
                      </a: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4864" marR="0" algn="l">
                        <a:lnSpc>
                          <a:spcPct val="115000"/>
                        </a:lnSpc>
                        <a:spcBef>
                          <a:spcPts val="0"/>
                        </a:spcBef>
                        <a:spcAft>
                          <a:spcPts val="0"/>
                        </a:spcAft>
                      </a:pPr>
                      <a:r>
                        <a:rPr lang="en-US" sz="1400" i="1" kern="100">
                          <a:effectLst/>
                          <a:latin typeface="+mn-lt"/>
                          <a:ea typeface="Aptos" panose="020B0004020202020204" pitchFamily="34" charset="0"/>
                          <a:cs typeface="Times New Roman" panose="02020603050405020304" pitchFamily="18" charset="0"/>
                        </a:rPr>
                        <a:t>Invest in and expand </a:t>
                      </a:r>
                      <a:endParaRPr lang="en-US" sz="1400" i="1" kern="100">
                        <a:solidFill>
                          <a:schemeClr val="tx1"/>
                        </a:solidFill>
                        <a:effectLst/>
                        <a:latin typeface="+mn-lt"/>
                        <a:ea typeface="Aptos" panose="020B0004020202020204" pitchFamily="34" charset="0"/>
                        <a:cs typeface="Times New Roman" panose="02020603050405020304" pitchFamily="18"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7721642"/>
                  </a:ext>
                </a:extLst>
              </a:tr>
              <a:tr h="182367">
                <a:tc>
                  <a:txBody>
                    <a:bodyPr/>
                    <a:lstStyle/>
                    <a:p>
                      <a:pPr marL="0"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Foreclosure Prevention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400" i="1" kern="100">
                          <a:effectLst/>
                          <a:latin typeface="+mn-lt"/>
                          <a:ea typeface="Aptos" panose="020B0004020202020204" pitchFamily="34" charset="0"/>
                          <a:cs typeface="Times New Roman" panose="02020603050405020304" pitchFamily="18" charset="0"/>
                        </a:rPr>
                        <a:t>Continue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9554544"/>
                  </a:ext>
                </a:extLst>
              </a:tr>
              <a:tr h="182367">
                <a:tc>
                  <a:txBody>
                    <a:bodyPr/>
                    <a:lstStyle/>
                    <a:p>
                      <a:pPr marL="0" marR="0">
                        <a:lnSpc>
                          <a:spcPct val="115000"/>
                        </a:lnSpc>
                        <a:spcBef>
                          <a:spcPts val="0"/>
                        </a:spcBef>
                        <a:spcAft>
                          <a:spcPts val="0"/>
                        </a:spcAft>
                      </a:pPr>
                      <a:r>
                        <a:rPr lang="en-US" sz="1400" i="1" kern="100" dirty="0">
                          <a:solidFill>
                            <a:schemeClr val="tx1"/>
                          </a:solidFill>
                          <a:effectLst/>
                          <a:latin typeface="+mn-lt"/>
                          <a:ea typeface="Aptos" panose="020B0004020202020204" pitchFamily="34" charset="0"/>
                          <a:cs typeface="Times New Roman" panose="02020603050405020304" pitchFamily="18" charset="0"/>
                        </a:rPr>
                        <a:t>Weatherization Assistance Program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kumimoji="0" lang="en-US" sz="1400" b="0" i="1" u="none" strike="noStrike" kern="100" cap="none" spc="0" normalizeH="0" baseline="0" noProof="0" dirty="0">
                          <a:ln>
                            <a:noFill/>
                          </a:ln>
                          <a:solidFill>
                            <a:prstClr val="black"/>
                          </a:solidFill>
                          <a:effectLst/>
                          <a:uLnTx/>
                          <a:uFillTx/>
                          <a:latin typeface="+mn-lt"/>
                          <a:ea typeface="Aptos" panose="020B0004020202020204" pitchFamily="34" charset="0"/>
                          <a:cs typeface="Times New Roman" panose="02020603050405020304" pitchFamily="18" charset="0"/>
                        </a:rPr>
                        <a:t>Continue </a:t>
                      </a:r>
                      <a:endParaRPr lang="en-US" sz="1400" i="1" kern="100" dirty="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364651"/>
                  </a:ext>
                </a:extLst>
              </a:tr>
              <a:tr h="182367">
                <a:tc>
                  <a:txBody>
                    <a:bodyPr/>
                    <a:lstStyle/>
                    <a:p>
                      <a:pPr marL="0" marR="0">
                        <a:lnSpc>
                          <a:spcPct val="115000"/>
                        </a:lnSpc>
                        <a:spcBef>
                          <a:spcPts val="0"/>
                        </a:spcBef>
                        <a:spcAft>
                          <a:spcPts val="0"/>
                        </a:spcAft>
                      </a:pPr>
                      <a:r>
                        <a:rPr lang="en-US" sz="1400" i="1" kern="100" dirty="0">
                          <a:solidFill>
                            <a:schemeClr val="tx1"/>
                          </a:solidFill>
                          <a:effectLst/>
                          <a:latin typeface="+mn-lt"/>
                          <a:ea typeface="Aptos" panose="020B0004020202020204" pitchFamily="34" charset="0"/>
                          <a:cs typeface="Times New Roman" panose="02020603050405020304" pitchFamily="18" charset="0"/>
                        </a:rPr>
                        <a:t>CDBG-DR Program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i="1" kern="100" dirty="0">
                          <a:solidFill>
                            <a:schemeClr val="tx1"/>
                          </a:solidFill>
                          <a:effectLst/>
                          <a:latin typeface="+mn-lt"/>
                          <a:ea typeface="Aptos" panose="020B0004020202020204" pitchFamily="34" charset="0"/>
                          <a:cs typeface="Times New Roman" panose="02020603050405020304" pitchFamily="18" charset="0"/>
                        </a:rPr>
                        <a:t>Continue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7175481"/>
                  </a:ext>
                </a:extLst>
              </a:tr>
              <a:tr h="182367">
                <a:tc>
                  <a:txBody>
                    <a:bodyPr/>
                    <a:lstStyle/>
                    <a:p>
                      <a:pPr marL="0" marR="0">
                        <a:lnSpc>
                          <a:spcPct val="115000"/>
                        </a:lnSpc>
                        <a:spcBef>
                          <a:spcPts val="0"/>
                        </a:spcBef>
                        <a:spcAft>
                          <a:spcPts val="0"/>
                        </a:spcAft>
                      </a:pPr>
                      <a:r>
                        <a:rPr lang="en-US" sz="1400" i="1" kern="100" dirty="0">
                          <a:solidFill>
                            <a:schemeClr val="tx1"/>
                          </a:solidFill>
                          <a:effectLst/>
                          <a:latin typeface="+mn-lt"/>
                          <a:ea typeface="Aptos" panose="020B0004020202020204" pitchFamily="34" charset="0"/>
                          <a:cs typeface="Times New Roman" panose="02020603050405020304" pitchFamily="18" charset="0"/>
                        </a:rPr>
                        <a:t>Neighborhood Advisory Committees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i="1" kern="100" dirty="0">
                          <a:solidFill>
                            <a:schemeClr val="tx1"/>
                          </a:solidFill>
                          <a:effectLst/>
                          <a:latin typeface="+mn-lt"/>
                          <a:ea typeface="Aptos" panose="020B0004020202020204" pitchFamily="34" charset="0"/>
                          <a:cs typeface="Times New Roman" panose="02020603050405020304" pitchFamily="18" charset="0"/>
                        </a:rPr>
                        <a:t>Continue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0746479"/>
                  </a:ext>
                </a:extLst>
              </a:tr>
            </a:tbl>
          </a:graphicData>
        </a:graphic>
      </p:graphicFrame>
      <p:pic>
        <p:nvPicPr>
          <p:cNvPr id="7" name="Graphic 6" descr="House with solid fill">
            <a:extLst>
              <a:ext uri="{FF2B5EF4-FFF2-40B4-BE49-F238E27FC236}">
                <a16:creationId xmlns:a16="http://schemas.microsoft.com/office/drawing/2014/main" id="{098C0F26-A179-CB01-4B81-DDEC658009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57269" y="2098426"/>
            <a:ext cx="487680" cy="487680"/>
          </a:xfrm>
          <a:prstGeom prst="rect">
            <a:avLst/>
          </a:prstGeom>
        </p:spPr>
      </p:pic>
      <p:sp>
        <p:nvSpPr>
          <p:cNvPr id="17" name="TextBox 3">
            <a:extLst>
              <a:ext uri="{FF2B5EF4-FFF2-40B4-BE49-F238E27FC236}">
                <a16:creationId xmlns:a16="http://schemas.microsoft.com/office/drawing/2014/main" id="{DF68469E-62A0-3F06-1C35-2109F246BD66}"/>
              </a:ext>
            </a:extLst>
          </p:cNvPr>
          <p:cNvSpPr txBox="1"/>
          <p:nvPr/>
        </p:nvSpPr>
        <p:spPr>
          <a:xfrm>
            <a:off x="308706" y="1409339"/>
            <a:ext cx="11437856" cy="584775"/>
          </a:xfrm>
          <a:prstGeom prst="rect">
            <a:avLst/>
          </a:prstGeom>
          <a:solidFill>
            <a:schemeClr val="bg2">
              <a:lumMod val="9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rPr>
              <a:t>Each of these recommendations will help Philadelphians attain affordable, quality, desirable housing in every neighborhood, at every income level.</a:t>
            </a:r>
          </a:p>
        </p:txBody>
      </p:sp>
      <p:sp>
        <p:nvSpPr>
          <p:cNvPr id="2" name="Slide Number Placeholder 1">
            <a:extLst>
              <a:ext uri="{FF2B5EF4-FFF2-40B4-BE49-F238E27FC236}">
                <a16:creationId xmlns:a16="http://schemas.microsoft.com/office/drawing/2014/main" id="{658D0816-1D84-B6A0-8715-A08E7A99517A}"/>
              </a:ext>
            </a:extLst>
          </p:cNvPr>
          <p:cNvSpPr>
            <a:spLocks noGrp="1"/>
          </p:cNvSpPr>
          <p:nvPr>
            <p:ph type="sldNum" sz="quarter" idx="12"/>
          </p:nvPr>
        </p:nvSpPr>
        <p:spPr/>
        <p:txBody>
          <a:bodyPr/>
          <a:lstStyle/>
          <a:p>
            <a:fld id="{97586EE6-E982-4B55-865E-DD5294D17279}" type="slidenum">
              <a:rPr lang="en-US" smtClean="0"/>
              <a:t>15</a:t>
            </a:fld>
            <a:endParaRPr lang="en-US"/>
          </a:p>
        </p:txBody>
      </p:sp>
      <p:pic>
        <p:nvPicPr>
          <p:cNvPr id="9" name="Graphic 8" descr="Key with solid fill">
            <a:extLst>
              <a:ext uri="{FF2B5EF4-FFF2-40B4-BE49-F238E27FC236}">
                <a16:creationId xmlns:a16="http://schemas.microsoft.com/office/drawing/2014/main" id="{D8BF0D5D-EE8F-5AF0-C2AB-573DAB23A39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85943" y="2136907"/>
            <a:ext cx="487680" cy="487680"/>
          </a:xfrm>
          <a:prstGeom prst="rect">
            <a:avLst/>
          </a:prstGeom>
        </p:spPr>
      </p:pic>
    </p:spTree>
    <p:extLst>
      <p:ext uri="{BB962C8B-B14F-4D97-AF65-F5344CB8AC3E}">
        <p14:creationId xmlns:p14="http://schemas.microsoft.com/office/powerpoint/2010/main" val="1844255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394FA5-75CC-7E84-57F6-A7F3D23F8ACC}"/>
              </a:ext>
            </a:extLst>
          </p:cNvPr>
          <p:cNvSpPr>
            <a:spLocks noGrp="1"/>
          </p:cNvSpPr>
          <p:nvPr>
            <p:ph type="title"/>
          </p:nvPr>
        </p:nvSpPr>
        <p:spPr/>
        <p:txBody>
          <a:bodyPr>
            <a:normAutofit/>
          </a:bodyPr>
          <a:lstStyle/>
          <a:p>
            <a:r>
              <a:rPr lang="en-US" sz="4200" dirty="0"/>
              <a:t>Existing Program Recommendations </a:t>
            </a:r>
          </a:p>
        </p:txBody>
      </p:sp>
      <p:sp>
        <p:nvSpPr>
          <p:cNvPr id="19" name="TextBox 3">
            <a:extLst>
              <a:ext uri="{FF2B5EF4-FFF2-40B4-BE49-F238E27FC236}">
                <a16:creationId xmlns:a16="http://schemas.microsoft.com/office/drawing/2014/main" id="{5FEE728B-05BB-BE60-350B-BCBD160138BA}"/>
              </a:ext>
            </a:extLst>
          </p:cNvPr>
          <p:cNvSpPr txBox="1"/>
          <p:nvPr/>
        </p:nvSpPr>
        <p:spPr>
          <a:xfrm>
            <a:off x="308706" y="1449977"/>
            <a:ext cx="11437856" cy="584775"/>
          </a:xfrm>
          <a:prstGeom prst="rect">
            <a:avLst/>
          </a:prstGeom>
          <a:solidFill>
            <a:schemeClr val="bg2">
              <a:lumMod val="9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rPr>
              <a:t>Each of these recommendations will help Philadelphians attain affordable, quality, desirable housing in every neighborhood, at every income level.</a:t>
            </a:r>
          </a:p>
        </p:txBody>
      </p:sp>
      <p:sp>
        <p:nvSpPr>
          <p:cNvPr id="4" name="Slide Number Placeholder 3">
            <a:extLst>
              <a:ext uri="{FF2B5EF4-FFF2-40B4-BE49-F238E27FC236}">
                <a16:creationId xmlns:a16="http://schemas.microsoft.com/office/drawing/2014/main" id="{699AE9D2-A311-8AEE-978C-486BDB18EF4C}"/>
              </a:ext>
            </a:extLst>
          </p:cNvPr>
          <p:cNvSpPr>
            <a:spLocks noGrp="1"/>
          </p:cNvSpPr>
          <p:nvPr>
            <p:ph type="sldNum" sz="quarter" idx="12"/>
          </p:nvPr>
        </p:nvSpPr>
        <p:spPr/>
        <p:txBody>
          <a:bodyPr/>
          <a:lstStyle/>
          <a:p>
            <a:fld id="{97586EE6-E982-4B55-865E-DD5294D17279}" type="slidenum">
              <a:rPr lang="en-US" smtClean="0"/>
              <a:t>16</a:t>
            </a:fld>
            <a:endParaRPr lang="en-US"/>
          </a:p>
        </p:txBody>
      </p:sp>
      <p:graphicFrame>
        <p:nvGraphicFramePr>
          <p:cNvPr id="9" name="Table 8">
            <a:extLst>
              <a:ext uri="{FF2B5EF4-FFF2-40B4-BE49-F238E27FC236}">
                <a16:creationId xmlns:a16="http://schemas.microsoft.com/office/drawing/2014/main" id="{CC4C5C37-27B5-ABA5-83D0-866CB8B2B7AF}"/>
              </a:ext>
            </a:extLst>
          </p:cNvPr>
          <p:cNvGraphicFramePr>
            <a:graphicFrameLocks noGrp="1"/>
          </p:cNvGraphicFramePr>
          <p:nvPr>
            <p:extLst>
              <p:ext uri="{D42A27DB-BD31-4B8C-83A1-F6EECF244321}">
                <p14:modId xmlns:p14="http://schemas.microsoft.com/office/powerpoint/2010/main" val="1575525470"/>
              </p:ext>
            </p:extLst>
          </p:nvPr>
        </p:nvGraphicFramePr>
        <p:xfrm>
          <a:off x="308706" y="2252361"/>
          <a:ext cx="5195114" cy="2167052"/>
        </p:xfrm>
        <a:graphic>
          <a:graphicData uri="http://schemas.openxmlformats.org/drawingml/2006/table">
            <a:tbl>
              <a:tblPr firstRow="1" firstCol="1" bandRow="1"/>
              <a:tblGrid>
                <a:gridCol w="3461437">
                  <a:extLst>
                    <a:ext uri="{9D8B030D-6E8A-4147-A177-3AD203B41FA5}">
                      <a16:colId xmlns:a16="http://schemas.microsoft.com/office/drawing/2014/main" val="270515376"/>
                    </a:ext>
                  </a:extLst>
                </a:gridCol>
                <a:gridCol w="1733677">
                  <a:extLst>
                    <a:ext uri="{9D8B030D-6E8A-4147-A177-3AD203B41FA5}">
                      <a16:colId xmlns:a16="http://schemas.microsoft.com/office/drawing/2014/main" val="391902949"/>
                    </a:ext>
                  </a:extLst>
                </a:gridCol>
              </a:tblGrid>
              <a:tr h="532534">
                <a:tc gridSpan="2">
                  <a:txBody>
                    <a:bodyPr/>
                    <a:lstStyle/>
                    <a:p>
                      <a:pPr marL="228600" marR="0" lvl="0" algn="l">
                        <a:lnSpc>
                          <a:spcPct val="115000"/>
                        </a:lnSpc>
                        <a:spcBef>
                          <a:spcPts val="0"/>
                        </a:spcBef>
                        <a:spcAft>
                          <a:spcPts val="0"/>
                        </a:spcAft>
                      </a:pPr>
                      <a:r>
                        <a:rPr lang="en-US" sz="1600" b="1" kern="100" dirty="0">
                          <a:solidFill>
                            <a:schemeClr val="bg1"/>
                          </a:solidFill>
                          <a:effectLst/>
                          <a:latin typeface="+mn-lt"/>
                          <a:ea typeface="Aptos" panose="020B0004020202020204" pitchFamily="34" charset="0"/>
                          <a:cs typeface="Times New Roman" panose="02020603050405020304" pitchFamily="18" charset="0"/>
                        </a:rPr>
                        <a:t>              Landlord/Property Owner/Homeowner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2333808541"/>
                  </a:ext>
                </a:extLst>
              </a:tr>
              <a:tr h="207740">
                <a:tc>
                  <a:txBody>
                    <a:bodyPr/>
                    <a:lstStyle/>
                    <a:p>
                      <a:pPr marL="54864" marR="0" algn="l">
                        <a:lnSpc>
                          <a:spcPct val="115000"/>
                        </a:lnSpc>
                        <a:spcBef>
                          <a:spcPts val="0"/>
                        </a:spcBef>
                        <a:spcAft>
                          <a:spcPts val="0"/>
                        </a:spcAft>
                      </a:pPr>
                      <a:r>
                        <a:rPr lang="en-US" sz="1400" b="1" i="1" kern="100">
                          <a:solidFill>
                            <a:srgbClr val="FFFFFF"/>
                          </a:solidFill>
                          <a:effectLst/>
                          <a:latin typeface="+mn-lt"/>
                          <a:ea typeface="Aptos" panose="020B0004020202020204" pitchFamily="34" charset="0"/>
                          <a:cs typeface="Times New Roman" panose="02020603050405020304" pitchFamily="18" charset="0"/>
                        </a:rPr>
                        <a:t>Name</a:t>
                      </a:r>
                      <a:endParaRPr lang="en-US" sz="1400" kern="100">
                        <a:effectLst/>
                        <a:latin typeface="+mn-lt"/>
                        <a:ea typeface="Aptos" panose="020B0004020202020204" pitchFamily="34" charset="0"/>
                        <a:cs typeface="Times New Roman" panose="02020603050405020304" pitchFamily="18"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marL="54864" marR="0" algn="l">
                        <a:lnSpc>
                          <a:spcPct val="115000"/>
                        </a:lnSpc>
                        <a:spcBef>
                          <a:spcPts val="0"/>
                        </a:spcBef>
                        <a:spcAft>
                          <a:spcPts val="0"/>
                        </a:spcAft>
                      </a:pPr>
                      <a:r>
                        <a:rPr lang="en-US" sz="1400" b="1" i="1" kern="100" dirty="0">
                          <a:solidFill>
                            <a:srgbClr val="FFFFFF"/>
                          </a:solidFill>
                          <a:effectLst/>
                          <a:latin typeface="+mn-lt"/>
                          <a:ea typeface="Aptos" panose="020B0004020202020204" pitchFamily="34" charset="0"/>
                          <a:cs typeface="Times New Roman" panose="02020603050405020304" pitchFamily="18" charset="0"/>
                        </a:rPr>
                        <a:t>Recommendation</a:t>
                      </a:r>
                      <a:endParaRPr lang="en-US" sz="1400" kern="100" dirty="0">
                        <a:effectLst/>
                        <a:latin typeface="+mn-lt"/>
                        <a:ea typeface="Aptos" panose="020B0004020202020204" pitchFamily="34" charset="0"/>
                        <a:cs typeface="Times New Roman" panose="02020603050405020304" pitchFamily="18"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2054650655"/>
                  </a:ext>
                </a:extLst>
              </a:tr>
              <a:tr h="239484">
                <a:tc gridSpan="2">
                  <a:txBody>
                    <a:bodyPr/>
                    <a:lstStyle/>
                    <a:p>
                      <a:pPr marL="54864" marR="0" algn="l">
                        <a:lnSpc>
                          <a:spcPct val="115000"/>
                        </a:lnSpc>
                        <a:spcBef>
                          <a:spcPts val="0"/>
                        </a:spcBef>
                        <a:spcAft>
                          <a:spcPts val="0"/>
                        </a:spcAft>
                      </a:pPr>
                      <a:r>
                        <a:rPr lang="en-US" sz="1400" b="1" i="1" kern="100" dirty="0">
                          <a:solidFill>
                            <a:srgbClr val="000000"/>
                          </a:solidFill>
                          <a:effectLst/>
                          <a:latin typeface="+mn-lt"/>
                          <a:ea typeface="Aptos" panose="020B0004020202020204" pitchFamily="34" charset="0"/>
                          <a:cs typeface="Times New Roman" panose="02020603050405020304" pitchFamily="18" charset="0"/>
                        </a:rPr>
                        <a:t>Programs</a:t>
                      </a:r>
                      <a:endParaRPr lang="en-US" sz="1400" kern="100" dirty="0">
                        <a:effectLst/>
                        <a:latin typeface="+mn-lt"/>
                        <a:ea typeface="Aptos" panose="020B0004020202020204" pitchFamily="34" charset="0"/>
                        <a:cs typeface="Times New Roman" panose="02020603050405020304" pitchFamily="18"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hMerge="1">
                  <a:txBody>
                    <a:bodyPr/>
                    <a:lstStyle/>
                    <a:p>
                      <a:endParaRPr lang="en-US"/>
                    </a:p>
                  </a:txBody>
                  <a:tcPr/>
                </a:tc>
                <a:extLst>
                  <a:ext uri="{0D108BD9-81ED-4DB2-BD59-A6C34878D82A}">
                    <a16:rowId xmlns:a16="http://schemas.microsoft.com/office/drawing/2014/main" val="3344031647"/>
                  </a:ext>
                </a:extLst>
              </a:tr>
              <a:tr h="216924">
                <a:tc>
                  <a:txBody>
                    <a:bodyPr/>
                    <a:lstStyle/>
                    <a:p>
                      <a:pPr marL="54864" marR="0" algn="l">
                        <a:lnSpc>
                          <a:spcPct val="115000"/>
                        </a:lnSpc>
                        <a:spcBef>
                          <a:spcPts val="0"/>
                        </a:spcBef>
                        <a:spcAft>
                          <a:spcPts val="0"/>
                        </a:spcAft>
                      </a:pPr>
                      <a:r>
                        <a:rPr lang="en-US" sz="1400" i="1" kern="100" dirty="0">
                          <a:solidFill>
                            <a:schemeClr val="tx1"/>
                          </a:solidFill>
                          <a:effectLst/>
                          <a:latin typeface="+mn-lt"/>
                          <a:ea typeface="Aptos" panose="020B0004020202020204" pitchFamily="34" charset="0"/>
                          <a:cs typeface="Times New Roman" panose="02020603050405020304" pitchFamily="18" charset="0"/>
                        </a:rPr>
                        <a:t>Rental Improvement Fund</a:t>
                      </a: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4864"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Continue</a:t>
                      </a:r>
                      <a:endParaRPr lang="en-US" sz="1400" i="1" kern="100" dirty="0">
                        <a:solidFill>
                          <a:schemeClr val="tx1"/>
                        </a:solidFill>
                        <a:effectLst/>
                        <a:latin typeface="+mn-lt"/>
                        <a:ea typeface="Aptos" panose="020B0004020202020204" pitchFamily="34" charset="0"/>
                        <a:cs typeface="Times New Roman" panose="02020603050405020304" pitchFamily="18"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87870421"/>
                  </a:ext>
                </a:extLst>
              </a:tr>
              <a:tr h="216924">
                <a:tc>
                  <a:txBody>
                    <a:bodyPr/>
                    <a:lstStyle/>
                    <a:p>
                      <a:pPr marL="54864"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Heater Hotline Program </a:t>
                      </a:r>
                      <a:endParaRPr lang="en-US" sz="1400" kern="100" dirty="0">
                        <a:effectLst/>
                        <a:latin typeface="+mn-lt"/>
                        <a:ea typeface="Aptos" panose="020B0004020202020204" pitchFamily="34" charset="0"/>
                        <a:cs typeface="Times New Roman" panose="02020603050405020304" pitchFamily="18"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4864"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Continue </a:t>
                      </a:r>
                      <a:endParaRPr lang="en-US" sz="1400" kern="100" dirty="0">
                        <a:effectLst/>
                        <a:latin typeface="+mn-lt"/>
                        <a:ea typeface="Aptos" panose="020B0004020202020204" pitchFamily="34" charset="0"/>
                        <a:cs typeface="Times New Roman" panose="02020603050405020304" pitchFamily="18"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68348616"/>
                  </a:ext>
                </a:extLst>
              </a:tr>
              <a:tr h="200914">
                <a:tc>
                  <a:txBody>
                    <a:bodyPr/>
                    <a:lstStyle/>
                    <a:p>
                      <a:pPr marL="54864" marR="0" algn="l">
                        <a:lnSpc>
                          <a:spcPct val="115000"/>
                        </a:lnSpc>
                        <a:spcBef>
                          <a:spcPts val="0"/>
                        </a:spcBef>
                        <a:spcAft>
                          <a:spcPts val="0"/>
                        </a:spcAft>
                      </a:pPr>
                      <a:r>
                        <a:rPr lang="en-US" sz="1400" i="1" kern="100">
                          <a:effectLst/>
                          <a:latin typeface="+mn-lt"/>
                          <a:ea typeface="Aptos" panose="020B0004020202020204" pitchFamily="34" charset="0"/>
                          <a:cs typeface="Times New Roman" panose="02020603050405020304" pitchFamily="18" charset="0"/>
                        </a:rPr>
                        <a:t>Targeted Housing Preservation Program</a:t>
                      </a:r>
                      <a:endParaRPr lang="en-US" sz="1400" kern="100">
                        <a:effectLst/>
                        <a:latin typeface="+mn-lt"/>
                        <a:ea typeface="Aptos" panose="020B0004020202020204" pitchFamily="34" charset="0"/>
                        <a:cs typeface="Times New Roman" panose="02020603050405020304" pitchFamily="18"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4864"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Continue</a:t>
                      </a:r>
                      <a:endParaRPr lang="en-US" sz="1400" kern="100" dirty="0">
                        <a:effectLst/>
                        <a:latin typeface="+mn-lt"/>
                        <a:ea typeface="Aptos" panose="020B0004020202020204" pitchFamily="34" charset="0"/>
                        <a:cs typeface="Times New Roman" panose="02020603050405020304" pitchFamily="18"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08238676"/>
                  </a:ext>
                </a:extLst>
              </a:tr>
              <a:tr h="0">
                <a:tc>
                  <a:txBody>
                    <a:bodyPr/>
                    <a:lstStyle/>
                    <a:p>
                      <a:pPr marL="54864"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Neighborhood and Infrastructure Improvement Program</a:t>
                      </a:r>
                      <a:endParaRPr lang="en-US" sz="1400" kern="100" dirty="0">
                        <a:solidFill>
                          <a:schemeClr val="accent1"/>
                        </a:solidFill>
                        <a:effectLst/>
                        <a:latin typeface="+mn-lt"/>
                        <a:ea typeface="Aptos" panose="020B0004020202020204" pitchFamily="34" charset="0"/>
                        <a:cs typeface="Times New Roman" panose="02020603050405020304" pitchFamily="18"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4864"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Continue</a:t>
                      </a:r>
                      <a:endParaRPr lang="en-US" sz="1400" kern="100" dirty="0">
                        <a:solidFill>
                          <a:schemeClr val="accent1"/>
                        </a:solidFill>
                        <a:effectLst/>
                        <a:latin typeface="+mn-lt"/>
                        <a:ea typeface="Aptos" panose="020B0004020202020204" pitchFamily="34" charset="0"/>
                        <a:cs typeface="Times New Roman" panose="02020603050405020304" pitchFamily="18"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12927654"/>
                  </a:ext>
                </a:extLst>
              </a:tr>
            </a:tbl>
          </a:graphicData>
        </a:graphic>
      </p:graphicFrame>
      <p:graphicFrame>
        <p:nvGraphicFramePr>
          <p:cNvPr id="18" name="Table 17">
            <a:extLst>
              <a:ext uri="{FF2B5EF4-FFF2-40B4-BE49-F238E27FC236}">
                <a16:creationId xmlns:a16="http://schemas.microsoft.com/office/drawing/2014/main" id="{6D25E276-6CA0-A5A0-5C19-0E8BD09EB9BD}"/>
              </a:ext>
            </a:extLst>
          </p:cNvPr>
          <p:cNvGraphicFramePr>
            <a:graphicFrameLocks noGrp="1"/>
          </p:cNvGraphicFramePr>
          <p:nvPr>
            <p:extLst>
              <p:ext uri="{D42A27DB-BD31-4B8C-83A1-F6EECF244321}">
                <p14:modId xmlns:p14="http://schemas.microsoft.com/office/powerpoint/2010/main" val="1360946877"/>
              </p:ext>
            </p:extLst>
          </p:nvPr>
        </p:nvGraphicFramePr>
        <p:xfrm>
          <a:off x="308707" y="4557678"/>
          <a:ext cx="5195114" cy="1696199"/>
        </p:xfrm>
        <a:graphic>
          <a:graphicData uri="http://schemas.openxmlformats.org/drawingml/2006/table">
            <a:tbl>
              <a:tblPr firstRow="1" firstCol="1" bandRow="1"/>
              <a:tblGrid>
                <a:gridCol w="3419161">
                  <a:extLst>
                    <a:ext uri="{9D8B030D-6E8A-4147-A177-3AD203B41FA5}">
                      <a16:colId xmlns:a16="http://schemas.microsoft.com/office/drawing/2014/main" val="270515376"/>
                    </a:ext>
                  </a:extLst>
                </a:gridCol>
                <a:gridCol w="1775953">
                  <a:extLst>
                    <a:ext uri="{9D8B030D-6E8A-4147-A177-3AD203B41FA5}">
                      <a16:colId xmlns:a16="http://schemas.microsoft.com/office/drawing/2014/main" val="2059951081"/>
                    </a:ext>
                  </a:extLst>
                </a:gridCol>
              </a:tblGrid>
              <a:tr h="535600">
                <a:tc gridSpan="2">
                  <a:txBody>
                    <a:bodyPr/>
                    <a:lstStyle/>
                    <a:p>
                      <a:pPr marL="228600" marR="0" lvl="0" algn="l">
                        <a:lnSpc>
                          <a:spcPct val="115000"/>
                        </a:lnSpc>
                        <a:spcBef>
                          <a:spcPts val="0"/>
                        </a:spcBef>
                        <a:spcAft>
                          <a:spcPts val="0"/>
                        </a:spcAft>
                      </a:pPr>
                      <a:r>
                        <a:rPr lang="en-US" sz="1600" b="1" kern="100" dirty="0">
                          <a:solidFill>
                            <a:schemeClr val="bg1"/>
                          </a:solidFill>
                          <a:effectLst/>
                          <a:latin typeface="+mn-lt"/>
                          <a:ea typeface="Aptos" panose="020B0004020202020204" pitchFamily="34" charset="0"/>
                          <a:cs typeface="Times New Roman" panose="02020603050405020304" pitchFamily="18" charset="0"/>
                        </a:rPr>
                        <a:t>               Renter or Owner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pPr marL="228600" marR="0">
                        <a:lnSpc>
                          <a:spcPct val="115000"/>
                        </a:lnSpc>
                        <a:spcBef>
                          <a:spcPts val="0"/>
                        </a:spcBef>
                        <a:spcAft>
                          <a:spcPts val="0"/>
                        </a:spcAf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2333808541"/>
                  </a:ext>
                </a:extLst>
              </a:tr>
              <a:tr h="208936">
                <a:tc>
                  <a:txBody>
                    <a:bodyPr/>
                    <a:lstStyle/>
                    <a:p>
                      <a:pPr marL="54864" marR="0" algn="l">
                        <a:lnSpc>
                          <a:spcPct val="115000"/>
                        </a:lnSpc>
                        <a:spcBef>
                          <a:spcPts val="0"/>
                        </a:spcBef>
                        <a:spcAft>
                          <a:spcPts val="0"/>
                        </a:spcAft>
                      </a:pPr>
                      <a:r>
                        <a:rPr lang="en-US" sz="1400" b="1" i="1" kern="100">
                          <a:solidFill>
                            <a:srgbClr val="FFFFFF"/>
                          </a:solidFill>
                          <a:effectLst/>
                          <a:latin typeface="+mn-lt"/>
                          <a:ea typeface="Aptos" panose="020B0004020202020204" pitchFamily="34" charset="0"/>
                          <a:cs typeface="Times New Roman" panose="02020603050405020304" pitchFamily="18" charset="0"/>
                        </a:rPr>
                        <a:t>Name</a:t>
                      </a:r>
                      <a:endParaRPr lang="en-US" sz="1400" kern="100">
                        <a:effectLst/>
                        <a:latin typeface="+mn-lt"/>
                        <a:ea typeface="Aptos" panose="020B0004020202020204" pitchFamily="34" charset="0"/>
                        <a:cs typeface="Times New Roman" panose="02020603050405020304" pitchFamily="18"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marL="54864" marR="0" algn="l">
                        <a:lnSpc>
                          <a:spcPct val="115000"/>
                        </a:lnSpc>
                        <a:spcBef>
                          <a:spcPts val="0"/>
                        </a:spcBef>
                        <a:spcAft>
                          <a:spcPts val="0"/>
                        </a:spcAft>
                      </a:pPr>
                      <a:r>
                        <a:rPr lang="en-US" sz="1400" b="1" i="1" kern="100" dirty="0">
                          <a:solidFill>
                            <a:srgbClr val="FFFFFF"/>
                          </a:solidFill>
                          <a:effectLst/>
                          <a:latin typeface="+mn-lt"/>
                          <a:ea typeface="Aptos" panose="020B0004020202020204" pitchFamily="34" charset="0"/>
                          <a:cs typeface="Times New Roman" panose="02020603050405020304" pitchFamily="18" charset="0"/>
                        </a:rPr>
                        <a:t>Recommendation</a:t>
                      </a:r>
                      <a:endParaRPr lang="en-US" sz="1400" kern="100" dirty="0">
                        <a:effectLst/>
                        <a:latin typeface="+mn-lt"/>
                        <a:ea typeface="Aptos" panose="020B0004020202020204" pitchFamily="34" charset="0"/>
                        <a:cs typeface="Times New Roman" panose="02020603050405020304" pitchFamily="18"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2054650655"/>
                  </a:ext>
                </a:extLst>
              </a:tr>
              <a:tr h="240863">
                <a:tc gridSpan="2">
                  <a:txBody>
                    <a:bodyPr/>
                    <a:lstStyle/>
                    <a:p>
                      <a:pPr marL="54864" marR="0" algn="l">
                        <a:lnSpc>
                          <a:spcPct val="115000"/>
                        </a:lnSpc>
                        <a:spcBef>
                          <a:spcPts val="0"/>
                        </a:spcBef>
                        <a:spcAft>
                          <a:spcPts val="0"/>
                        </a:spcAft>
                      </a:pPr>
                      <a:r>
                        <a:rPr lang="en-US" sz="1400" b="1" i="1" kern="100">
                          <a:solidFill>
                            <a:srgbClr val="000000"/>
                          </a:solidFill>
                          <a:effectLst/>
                          <a:latin typeface="+mn-lt"/>
                          <a:ea typeface="Aptos" panose="020B0004020202020204" pitchFamily="34" charset="0"/>
                          <a:cs typeface="Times New Roman" panose="02020603050405020304" pitchFamily="18" charset="0"/>
                        </a:rPr>
                        <a:t>Programs</a:t>
                      </a:r>
                      <a:endParaRPr lang="en-US" sz="1400" kern="100">
                        <a:effectLst/>
                        <a:latin typeface="+mn-lt"/>
                        <a:ea typeface="Aptos" panose="020B0004020202020204" pitchFamily="34" charset="0"/>
                        <a:cs typeface="Times New Roman" panose="02020603050405020304" pitchFamily="18"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344031647"/>
                  </a:ext>
                </a:extLst>
              </a:tr>
              <a:tr h="191503">
                <a:tc>
                  <a:txBody>
                    <a:bodyPr/>
                    <a:lstStyle/>
                    <a:p>
                      <a:pPr marL="0"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UESF Utility Grant</a:t>
                      </a:r>
                      <a:endParaRPr lang="en-US" sz="14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Continue</a:t>
                      </a:r>
                      <a:endParaRPr lang="en-US" sz="14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68348616"/>
                  </a:ext>
                </a:extLst>
              </a:tr>
              <a:tr h="191503">
                <a:tc>
                  <a:txBody>
                    <a:bodyPr/>
                    <a:lstStyle/>
                    <a:p>
                      <a:pPr marL="54864"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Adaptive Modification Program (AMP) </a:t>
                      </a:r>
                      <a:endParaRPr lang="en-US" sz="1400" kern="100" dirty="0">
                        <a:effectLst/>
                        <a:latin typeface="+mn-lt"/>
                        <a:ea typeface="Aptos" panose="020B0004020202020204" pitchFamily="34" charset="0"/>
                        <a:cs typeface="Times New Roman" panose="02020603050405020304" pitchFamily="18"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4864"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Invest in and expand </a:t>
                      </a:r>
                      <a:endParaRPr lang="en-US" sz="1400" kern="100" dirty="0">
                        <a:effectLst/>
                        <a:latin typeface="+mn-lt"/>
                        <a:ea typeface="Aptos" panose="020B0004020202020204" pitchFamily="34" charset="0"/>
                        <a:cs typeface="Times New Roman" panose="02020603050405020304" pitchFamily="18"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16710315"/>
                  </a:ext>
                </a:extLst>
              </a:tr>
              <a:tr h="191503">
                <a:tc>
                  <a:txBody>
                    <a:bodyPr/>
                    <a:lstStyle/>
                    <a:p>
                      <a:pPr marL="54864"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PHS </a:t>
                      </a:r>
                      <a:r>
                        <a:rPr lang="en-US" sz="1400" i="1" kern="100" dirty="0" err="1">
                          <a:effectLst/>
                          <a:latin typeface="+mn-lt"/>
                          <a:ea typeface="Aptos" panose="020B0004020202020204" pitchFamily="34" charset="0"/>
                          <a:cs typeface="Times New Roman" panose="02020603050405020304" pitchFamily="18" charset="0"/>
                        </a:rPr>
                        <a:t>LandCare</a:t>
                      </a:r>
                      <a:r>
                        <a:rPr lang="en-US" sz="1400" i="1" kern="100" dirty="0">
                          <a:effectLst/>
                          <a:latin typeface="+mn-lt"/>
                          <a:ea typeface="Aptos" panose="020B0004020202020204" pitchFamily="34" charset="0"/>
                          <a:cs typeface="Times New Roman" panose="02020603050405020304" pitchFamily="18" charset="0"/>
                        </a:rPr>
                        <a:t> Program</a:t>
                      </a: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4864" marR="0" algn="l">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Continue</a:t>
                      </a: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0262773"/>
                  </a:ext>
                </a:extLst>
              </a:tr>
            </a:tbl>
          </a:graphicData>
        </a:graphic>
      </p:graphicFrame>
      <p:graphicFrame>
        <p:nvGraphicFramePr>
          <p:cNvPr id="13" name="Content Placeholder 3">
            <a:extLst>
              <a:ext uri="{FF2B5EF4-FFF2-40B4-BE49-F238E27FC236}">
                <a16:creationId xmlns:a16="http://schemas.microsoft.com/office/drawing/2014/main" id="{369ECB02-9E99-B698-92DE-5E1D7362CFE8}"/>
              </a:ext>
            </a:extLst>
          </p:cNvPr>
          <p:cNvGraphicFramePr>
            <a:graphicFrameLocks noGrp="1"/>
          </p:cNvGraphicFramePr>
          <p:nvPr>
            <p:ph idx="1"/>
            <p:extLst>
              <p:ext uri="{D42A27DB-BD31-4B8C-83A1-F6EECF244321}">
                <p14:modId xmlns:p14="http://schemas.microsoft.com/office/powerpoint/2010/main" val="3058229242"/>
              </p:ext>
            </p:extLst>
          </p:nvPr>
        </p:nvGraphicFramePr>
        <p:xfrm>
          <a:off x="5791532" y="2252361"/>
          <a:ext cx="5955030" cy="1673167"/>
        </p:xfrm>
        <a:graphic>
          <a:graphicData uri="http://schemas.openxmlformats.org/drawingml/2006/table">
            <a:tbl>
              <a:tblPr firstRow="1" firstCol="1" bandRow="1"/>
              <a:tblGrid>
                <a:gridCol w="3879079">
                  <a:extLst>
                    <a:ext uri="{9D8B030D-6E8A-4147-A177-3AD203B41FA5}">
                      <a16:colId xmlns:a16="http://schemas.microsoft.com/office/drawing/2014/main" val="1270607386"/>
                    </a:ext>
                  </a:extLst>
                </a:gridCol>
                <a:gridCol w="2075951">
                  <a:extLst>
                    <a:ext uri="{9D8B030D-6E8A-4147-A177-3AD203B41FA5}">
                      <a16:colId xmlns:a16="http://schemas.microsoft.com/office/drawing/2014/main" val="2290724615"/>
                    </a:ext>
                  </a:extLst>
                </a:gridCol>
              </a:tblGrid>
              <a:tr h="517807">
                <a:tc gridSpan="2">
                  <a:txBody>
                    <a:bodyPr/>
                    <a:lstStyle/>
                    <a:p>
                      <a:pPr marL="457200" marR="0" lvl="1" algn="l">
                        <a:lnSpc>
                          <a:spcPct val="115000"/>
                        </a:lnSpc>
                        <a:spcBef>
                          <a:spcPts val="0"/>
                        </a:spcBef>
                        <a:spcAft>
                          <a:spcPts val="0"/>
                        </a:spcAft>
                      </a:pPr>
                      <a:r>
                        <a:rPr lang="en-US" sz="1600" b="1" kern="100">
                          <a:solidFill>
                            <a:schemeClr val="bg1"/>
                          </a:solidFill>
                          <a:effectLst/>
                          <a:latin typeface="+mn-lt"/>
                          <a:ea typeface="Aptos" panose="020B0004020202020204" pitchFamily="34" charset="0"/>
                          <a:cs typeface="Times New Roman" panose="02020603050405020304" pitchFamily="18" charset="0"/>
                        </a:rPr>
                        <a:t>  Developer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2181446556"/>
                  </a:ext>
                </a:extLst>
              </a:tr>
              <a:tr h="231072">
                <a:tc>
                  <a:txBody>
                    <a:bodyPr/>
                    <a:lstStyle/>
                    <a:p>
                      <a:pPr marL="0" marR="0" algn="l">
                        <a:lnSpc>
                          <a:spcPct val="115000"/>
                        </a:lnSpc>
                        <a:spcBef>
                          <a:spcPts val="0"/>
                        </a:spcBef>
                        <a:spcAft>
                          <a:spcPts val="0"/>
                        </a:spcAft>
                      </a:pPr>
                      <a:r>
                        <a:rPr lang="en-US" sz="1400" b="1" i="1" kern="100">
                          <a:solidFill>
                            <a:srgbClr val="FFFFFF"/>
                          </a:solidFill>
                          <a:effectLst/>
                          <a:latin typeface="+mn-lt"/>
                          <a:ea typeface="Aptos" panose="020B0004020202020204" pitchFamily="34" charset="0"/>
                          <a:cs typeface="Times New Roman" panose="02020603050405020304" pitchFamily="18" charset="0"/>
                        </a:rPr>
                        <a:t>Name</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marL="0" marR="0" algn="l">
                        <a:lnSpc>
                          <a:spcPct val="115000"/>
                        </a:lnSpc>
                        <a:spcBef>
                          <a:spcPts val="0"/>
                        </a:spcBef>
                        <a:spcAft>
                          <a:spcPts val="0"/>
                        </a:spcAft>
                      </a:pPr>
                      <a:r>
                        <a:rPr lang="en-US" sz="1400" b="1" i="1" kern="100">
                          <a:solidFill>
                            <a:srgbClr val="FFFFFF"/>
                          </a:solidFill>
                          <a:effectLst/>
                          <a:latin typeface="+mn-lt"/>
                          <a:ea typeface="Aptos" panose="020B0004020202020204" pitchFamily="34" charset="0"/>
                          <a:cs typeface="Times New Roman" panose="02020603050405020304" pitchFamily="18" charset="0"/>
                        </a:rPr>
                        <a:t>Recommendation</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153265101"/>
                  </a:ext>
                </a:extLst>
              </a:tr>
              <a:tr h="231072">
                <a:tc gridSpan="2">
                  <a:txBody>
                    <a:bodyPr/>
                    <a:lstStyle/>
                    <a:p>
                      <a:pPr marL="0" marR="0" algn="l">
                        <a:lnSpc>
                          <a:spcPct val="115000"/>
                        </a:lnSpc>
                        <a:spcBef>
                          <a:spcPts val="0"/>
                        </a:spcBef>
                        <a:spcAft>
                          <a:spcPts val="0"/>
                        </a:spcAft>
                      </a:pPr>
                      <a:r>
                        <a:rPr lang="en-US" sz="1400" b="1" i="1" kern="100">
                          <a:solidFill>
                            <a:srgbClr val="000000"/>
                          </a:solidFill>
                          <a:effectLst/>
                          <a:latin typeface="+mn-lt"/>
                          <a:ea typeface="Aptos" panose="020B0004020202020204" pitchFamily="34" charset="0"/>
                          <a:cs typeface="Times New Roman" panose="02020603050405020304" pitchFamily="18" charset="0"/>
                        </a:rPr>
                        <a:t>Programs</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hMerge="1">
                  <a:txBody>
                    <a:bodyPr/>
                    <a:lstStyle/>
                    <a:p>
                      <a:endParaRPr lang="en-US"/>
                    </a:p>
                  </a:txBody>
                  <a:tcPr/>
                </a:tc>
                <a:extLst>
                  <a:ext uri="{0D108BD9-81ED-4DB2-BD59-A6C34878D82A}">
                    <a16:rowId xmlns:a16="http://schemas.microsoft.com/office/drawing/2014/main" val="2754224494"/>
                  </a:ext>
                </a:extLst>
              </a:tr>
              <a:tr h="231072">
                <a:tc>
                  <a:txBody>
                    <a:bodyPr/>
                    <a:lstStyle/>
                    <a:p>
                      <a:pPr marL="0" marR="0">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Workforce 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Continue </a:t>
                      </a:r>
                      <a:endParaRPr lang="en-US" sz="14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8446477"/>
                  </a:ext>
                </a:extLst>
              </a:tr>
              <a:tr h="231072">
                <a:tc>
                  <a:txBody>
                    <a:bodyPr/>
                    <a:lstStyle/>
                    <a:p>
                      <a:pPr marL="0" marR="0">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Accelerator Fund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i="1" kern="100" dirty="0">
                          <a:effectLst/>
                          <a:latin typeface="+mn-lt"/>
                          <a:ea typeface="Aptos" panose="020B0004020202020204" pitchFamily="34" charset="0"/>
                          <a:cs typeface="Times New Roman" panose="02020603050405020304" pitchFamily="18" charset="0"/>
                        </a:rPr>
                        <a:t>Invest in and expand </a:t>
                      </a:r>
                      <a:endParaRPr lang="en-US" sz="14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5539377"/>
                  </a:ext>
                </a:extLst>
              </a:tr>
              <a:tr h="231072">
                <a:tc>
                  <a:txBody>
                    <a:bodyPr/>
                    <a:lstStyle/>
                    <a:p>
                      <a:pPr marL="0" marR="0">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Affordable Housing Preservation Funds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i="1" kern="100" dirty="0">
                          <a:effectLst/>
                          <a:latin typeface="+mn-lt"/>
                          <a:ea typeface="Aptos" panose="020B0004020202020204" pitchFamily="34" charset="0"/>
                          <a:cs typeface="Times New Roman" panose="02020603050405020304" pitchFamily="18" charset="0"/>
                        </a:rPr>
                        <a:t>Continue</a:t>
                      </a:r>
                      <a:endParaRPr lang="en-US" sz="1400" kern="100" dirty="0">
                        <a:effectLst/>
                        <a:latin typeface="+mn-lt"/>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8757774"/>
                  </a:ext>
                </a:extLst>
              </a:tr>
            </a:tbl>
          </a:graphicData>
        </a:graphic>
      </p:graphicFrame>
      <p:pic>
        <p:nvPicPr>
          <p:cNvPr id="20" name="Graphic 19" descr="Architecture with solid fill">
            <a:extLst>
              <a:ext uri="{FF2B5EF4-FFF2-40B4-BE49-F238E27FC236}">
                <a16:creationId xmlns:a16="http://schemas.microsoft.com/office/drawing/2014/main" id="{0B753A6E-CBD9-DB0A-995D-9177493EF9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08913" y="2259492"/>
            <a:ext cx="447893" cy="447893"/>
          </a:xfrm>
          <a:prstGeom prst="rect">
            <a:avLst/>
          </a:prstGeom>
        </p:spPr>
      </p:pic>
      <p:pic>
        <p:nvPicPr>
          <p:cNvPr id="21" name="Graphic 20" descr="Remote work with solid fill">
            <a:extLst>
              <a:ext uri="{FF2B5EF4-FFF2-40B4-BE49-F238E27FC236}">
                <a16:creationId xmlns:a16="http://schemas.microsoft.com/office/drawing/2014/main" id="{E400A5E9-AE9C-23F9-BD29-0FB19560F2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97258" y="2296068"/>
            <a:ext cx="437818" cy="469811"/>
          </a:xfrm>
          <a:prstGeom prst="rect">
            <a:avLst/>
          </a:prstGeom>
        </p:spPr>
      </p:pic>
      <p:pic>
        <p:nvPicPr>
          <p:cNvPr id="23" name="Graphic 22" descr="Remote work with solid fill">
            <a:extLst>
              <a:ext uri="{FF2B5EF4-FFF2-40B4-BE49-F238E27FC236}">
                <a16:creationId xmlns:a16="http://schemas.microsoft.com/office/drawing/2014/main" id="{5E822415-7B4F-CB2F-F35A-073EB9C976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98257" y="2279793"/>
            <a:ext cx="437818" cy="469811"/>
          </a:xfrm>
          <a:prstGeom prst="rect">
            <a:avLst/>
          </a:prstGeom>
        </p:spPr>
      </p:pic>
      <p:pic>
        <p:nvPicPr>
          <p:cNvPr id="24" name="Graphic 23" descr="House with solid fill">
            <a:extLst>
              <a:ext uri="{FF2B5EF4-FFF2-40B4-BE49-F238E27FC236}">
                <a16:creationId xmlns:a16="http://schemas.microsoft.com/office/drawing/2014/main" id="{5643945F-FEB2-4AE8-B740-08413E0CD0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3980" y="4559923"/>
            <a:ext cx="487680" cy="487680"/>
          </a:xfrm>
          <a:prstGeom prst="rect">
            <a:avLst/>
          </a:prstGeom>
        </p:spPr>
      </p:pic>
      <p:pic>
        <p:nvPicPr>
          <p:cNvPr id="25" name="Graphic 24" descr="House with solid fill">
            <a:extLst>
              <a:ext uri="{FF2B5EF4-FFF2-40B4-BE49-F238E27FC236}">
                <a16:creationId xmlns:a16="http://schemas.microsoft.com/office/drawing/2014/main" id="{A5A98951-3D53-D195-04B7-50A64E13B6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8038" y="2252361"/>
            <a:ext cx="487680" cy="487680"/>
          </a:xfrm>
          <a:prstGeom prst="rect">
            <a:avLst/>
          </a:prstGeom>
        </p:spPr>
      </p:pic>
      <p:pic>
        <p:nvPicPr>
          <p:cNvPr id="26" name="Graphic 25" descr="Key with solid fill">
            <a:extLst>
              <a:ext uri="{FF2B5EF4-FFF2-40B4-BE49-F238E27FC236}">
                <a16:creationId xmlns:a16="http://schemas.microsoft.com/office/drawing/2014/main" id="{6A1EB6EB-90D3-D925-2CBE-BFC0FC325487}"/>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06193" y="4587979"/>
            <a:ext cx="487680" cy="487680"/>
          </a:xfrm>
          <a:prstGeom prst="rect">
            <a:avLst/>
          </a:prstGeom>
        </p:spPr>
      </p:pic>
    </p:spTree>
    <p:extLst>
      <p:ext uri="{BB962C8B-B14F-4D97-AF65-F5344CB8AC3E}">
        <p14:creationId xmlns:p14="http://schemas.microsoft.com/office/powerpoint/2010/main" val="12904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8F16E-8DDE-DDAE-6442-5094C4459368}"/>
              </a:ext>
            </a:extLst>
          </p:cNvPr>
          <p:cNvSpPr>
            <a:spLocks noGrp="1"/>
          </p:cNvSpPr>
          <p:nvPr>
            <p:ph type="title"/>
          </p:nvPr>
        </p:nvSpPr>
        <p:spPr/>
        <p:txBody>
          <a:bodyPr/>
          <a:lstStyle/>
          <a:p>
            <a:r>
              <a:rPr lang="en-US" dirty="0"/>
              <a:t>Process Optimization</a:t>
            </a:r>
          </a:p>
        </p:txBody>
      </p:sp>
      <p:sp>
        <p:nvSpPr>
          <p:cNvPr id="2" name="Footer Placeholder 4">
            <a:extLst>
              <a:ext uri="{FF2B5EF4-FFF2-40B4-BE49-F238E27FC236}">
                <a16:creationId xmlns:a16="http://schemas.microsoft.com/office/drawing/2014/main" id="{3413EB7B-73F6-5E68-E673-3EF4117F1A3D}"/>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Philadelphia H.O.M.E. Initiative</a:t>
            </a:r>
          </a:p>
        </p:txBody>
      </p:sp>
      <p:sp>
        <p:nvSpPr>
          <p:cNvPr id="3" name="Slide Number Placeholder 2">
            <a:extLst>
              <a:ext uri="{FF2B5EF4-FFF2-40B4-BE49-F238E27FC236}">
                <a16:creationId xmlns:a16="http://schemas.microsoft.com/office/drawing/2014/main" id="{D84F6182-9BC8-2DA0-F63A-87CD813A4EEB}"/>
              </a:ext>
            </a:extLst>
          </p:cNvPr>
          <p:cNvSpPr>
            <a:spLocks noGrp="1"/>
          </p:cNvSpPr>
          <p:nvPr>
            <p:ph type="sldNum" sz="quarter" idx="12"/>
          </p:nvPr>
        </p:nvSpPr>
        <p:spPr/>
        <p:txBody>
          <a:bodyPr/>
          <a:lstStyle/>
          <a:p>
            <a:fld id="{97586EE6-E982-4B55-865E-DD5294D17279}" type="slidenum">
              <a:rPr lang="en-US" smtClean="0"/>
              <a:t>17</a:t>
            </a:fld>
            <a:endParaRPr lang="en-US"/>
          </a:p>
        </p:txBody>
      </p:sp>
    </p:spTree>
    <p:extLst>
      <p:ext uri="{BB962C8B-B14F-4D97-AF65-F5344CB8AC3E}">
        <p14:creationId xmlns:p14="http://schemas.microsoft.com/office/powerpoint/2010/main" val="2294915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02123D-CFD2-4C6C-CBD0-0FBA2A212CEE}"/>
              </a:ext>
            </a:extLst>
          </p:cNvPr>
          <p:cNvSpPr>
            <a:spLocks noGrp="1"/>
          </p:cNvSpPr>
          <p:nvPr>
            <p:ph type="sldNum" sz="quarter" idx="12"/>
          </p:nvPr>
        </p:nvSpPr>
        <p:spPr/>
        <p:txBody>
          <a:bodyPr/>
          <a:lstStyle/>
          <a:p>
            <a:fld id="{46B819D4-98F4-4635-91E9-0D99F1A1102C}" type="slidenum">
              <a:rPr lang="en-US" smtClean="0"/>
              <a:t>18</a:t>
            </a:fld>
            <a:endParaRPr lang="en-US"/>
          </a:p>
        </p:txBody>
      </p:sp>
      <p:sp>
        <p:nvSpPr>
          <p:cNvPr id="5" name="object 2">
            <a:extLst>
              <a:ext uri="{FF2B5EF4-FFF2-40B4-BE49-F238E27FC236}">
                <a16:creationId xmlns:a16="http://schemas.microsoft.com/office/drawing/2014/main" id="{C69F4843-2193-192E-2B6F-C6B739D86477}"/>
              </a:ext>
            </a:extLst>
          </p:cNvPr>
          <p:cNvSpPr txBox="1">
            <a:spLocks noGrp="1"/>
          </p:cNvSpPr>
          <p:nvPr>
            <p:ph type="title"/>
          </p:nvPr>
        </p:nvSpPr>
        <p:spPr>
          <a:xfrm>
            <a:off x="0" y="17463"/>
            <a:ext cx="12192000" cy="1325562"/>
          </a:xfrm>
          <a:prstGeom prst="rect">
            <a:avLst/>
          </a:prstGeom>
        </p:spPr>
        <p:txBody>
          <a:bodyPr vert="horz" wrap="square" lIns="0" tIns="13335" rIns="0" bIns="0" rtlCol="0">
            <a:spAutoFit/>
          </a:bodyPr>
          <a:lstStyle/>
          <a:p>
            <a:pPr marL="12700">
              <a:lnSpc>
                <a:spcPct val="100000"/>
              </a:lnSpc>
              <a:spcBef>
                <a:spcPts val="105"/>
              </a:spcBef>
            </a:pPr>
            <a:r>
              <a:rPr dirty="0"/>
              <a:t>Accomplishments</a:t>
            </a:r>
            <a:r>
              <a:rPr spc="-50" dirty="0"/>
              <a:t> </a:t>
            </a:r>
            <a:r>
              <a:rPr dirty="0"/>
              <a:t>to</a:t>
            </a:r>
            <a:r>
              <a:rPr spc="-5" dirty="0"/>
              <a:t> </a:t>
            </a:r>
            <a:r>
              <a:rPr dirty="0"/>
              <a:t>Date</a:t>
            </a:r>
            <a:r>
              <a:rPr spc="-35" dirty="0"/>
              <a:t> </a:t>
            </a:r>
            <a:r>
              <a:rPr dirty="0"/>
              <a:t>–</a:t>
            </a:r>
            <a:r>
              <a:rPr spc="-5" dirty="0"/>
              <a:t> </a:t>
            </a:r>
            <a:r>
              <a:rPr spc="-10" dirty="0"/>
              <a:t>Legislation</a:t>
            </a:r>
          </a:p>
        </p:txBody>
      </p:sp>
      <p:graphicFrame>
        <p:nvGraphicFramePr>
          <p:cNvPr id="6" name="object 3">
            <a:extLst>
              <a:ext uri="{FF2B5EF4-FFF2-40B4-BE49-F238E27FC236}">
                <a16:creationId xmlns:a16="http://schemas.microsoft.com/office/drawing/2014/main" id="{16E34476-6CBF-64AB-B997-9472232E5224}"/>
              </a:ext>
            </a:extLst>
          </p:cNvPr>
          <p:cNvGraphicFramePr>
            <a:graphicFrameLocks noGrp="1"/>
          </p:cNvGraphicFramePr>
          <p:nvPr>
            <p:extLst>
              <p:ext uri="{D42A27DB-BD31-4B8C-83A1-F6EECF244321}">
                <p14:modId xmlns:p14="http://schemas.microsoft.com/office/powerpoint/2010/main" val="3312372966"/>
              </p:ext>
            </p:extLst>
          </p:nvPr>
        </p:nvGraphicFramePr>
        <p:xfrm>
          <a:off x="145143" y="1343025"/>
          <a:ext cx="10729686" cy="5050789"/>
        </p:xfrm>
        <a:graphic>
          <a:graphicData uri="http://schemas.openxmlformats.org/drawingml/2006/table">
            <a:tbl>
              <a:tblPr firstRow="1" bandRow="1"/>
              <a:tblGrid>
                <a:gridCol w="2600732">
                  <a:extLst>
                    <a:ext uri="{9D8B030D-6E8A-4147-A177-3AD203B41FA5}">
                      <a16:colId xmlns:a16="http://schemas.microsoft.com/office/drawing/2014/main" val="20000"/>
                    </a:ext>
                  </a:extLst>
                </a:gridCol>
                <a:gridCol w="8128954">
                  <a:extLst>
                    <a:ext uri="{9D8B030D-6E8A-4147-A177-3AD203B41FA5}">
                      <a16:colId xmlns:a16="http://schemas.microsoft.com/office/drawing/2014/main" val="20001"/>
                    </a:ext>
                  </a:extLst>
                </a:gridCol>
              </a:tblGrid>
              <a:tr h="5397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080">
                        <a:lnSpc>
                          <a:spcPct val="100000"/>
                        </a:lnSpc>
                        <a:spcBef>
                          <a:spcPts val="1735"/>
                        </a:spcBef>
                      </a:pPr>
                      <a:r>
                        <a:rPr sz="1800" b="1" spc="-10" dirty="0">
                          <a:solidFill>
                            <a:srgbClr val="FFFFFF"/>
                          </a:solidFill>
                          <a:latin typeface="Arial"/>
                          <a:cs typeface="Arial"/>
                        </a:rPr>
                        <a:t>Recommendation</a:t>
                      </a:r>
                      <a:endParaRPr sz="1800" dirty="0">
                        <a:latin typeface="Arial"/>
                        <a:cs typeface="Arial"/>
                      </a:endParaRPr>
                    </a:p>
                  </a:txBody>
                  <a:tcPr marL="0" marR="0" marT="220345" marB="0">
                    <a:lnL w="12700">
                      <a:solidFill>
                        <a:srgbClr val="4EA72D"/>
                      </a:solidFill>
                      <a:prstDash val="solid"/>
                    </a:lnL>
                    <a:lnR w="12700">
                      <a:solidFill>
                        <a:srgbClr val="FFFFFF"/>
                      </a:solidFill>
                      <a:prstDash val="solid"/>
                    </a:lnR>
                    <a:lnT>
                      <a:noFill/>
                    </a:lnT>
                    <a:lnB w="12700">
                      <a:solidFill>
                        <a:srgbClr val="FFFFFF"/>
                      </a:solidFill>
                      <a:prstDash val="solid"/>
                    </a:lnB>
                    <a:lnTlToBr w="12700" cmpd="sng">
                      <a:noFill/>
                      <a:prstDash val="solid"/>
                    </a:lnTlToBr>
                    <a:lnBlToTr w="12700" cmpd="sng">
                      <a:noFill/>
                      <a:prstDash val="solid"/>
                    </a:lnBlToTr>
                    <a:solidFill>
                      <a:srgbClr val="0F4D9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080" algn="ctr">
                        <a:lnSpc>
                          <a:spcPct val="100000"/>
                        </a:lnSpc>
                        <a:spcBef>
                          <a:spcPts val="1735"/>
                        </a:spcBef>
                      </a:pPr>
                      <a:r>
                        <a:rPr sz="1800" b="1" spc="-10" dirty="0">
                          <a:solidFill>
                            <a:srgbClr val="FFFFFF"/>
                          </a:solidFill>
                          <a:latin typeface="Arial"/>
                          <a:cs typeface="Arial"/>
                        </a:rPr>
                        <a:t>Description</a:t>
                      </a:r>
                      <a:endParaRPr sz="1800" dirty="0">
                        <a:latin typeface="Arial"/>
                        <a:cs typeface="Arial"/>
                      </a:endParaRPr>
                    </a:p>
                  </a:txBody>
                  <a:tcPr marL="0" marR="0" marT="220345" marB="0">
                    <a:lnL w="12700">
                      <a:solidFill>
                        <a:srgbClr val="FFFFFF"/>
                      </a:solidFill>
                      <a:prstDash val="solid"/>
                    </a:lnL>
                    <a:lnR w="12700">
                      <a:solidFill>
                        <a:srgbClr val="4EA72D"/>
                      </a:solidFill>
                      <a:prstDash val="solid"/>
                    </a:lnR>
                    <a:lnT>
                      <a:noFill/>
                    </a:lnT>
                    <a:lnB w="12700">
                      <a:solidFill>
                        <a:srgbClr val="FFFFFF"/>
                      </a:solidFill>
                      <a:prstDash val="solid"/>
                    </a:lnB>
                    <a:lnTlToBr w="12700" cmpd="sng">
                      <a:noFill/>
                      <a:prstDash val="solid"/>
                    </a:lnTlToBr>
                    <a:lnBlToTr w="12700" cmpd="sng">
                      <a:noFill/>
                      <a:prstDash val="solid"/>
                    </a:lnBlToTr>
                    <a:solidFill>
                      <a:srgbClr val="0F4D90"/>
                    </a:solidFill>
                  </a:tcPr>
                </a:tc>
                <a:extLst>
                  <a:ext uri="{0D108BD9-81ED-4DB2-BD59-A6C34878D82A}">
                    <a16:rowId xmlns:a16="http://schemas.microsoft.com/office/drawing/2014/main" val="10000"/>
                  </a:ext>
                </a:extLst>
              </a:tr>
              <a:tr h="68389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080">
                        <a:lnSpc>
                          <a:spcPct val="100000"/>
                        </a:lnSpc>
                        <a:spcBef>
                          <a:spcPts val="1050"/>
                        </a:spcBef>
                      </a:pPr>
                      <a:r>
                        <a:rPr sz="1600" b="1" dirty="0">
                          <a:latin typeface="Arial"/>
                          <a:cs typeface="Arial"/>
                        </a:rPr>
                        <a:t>Development</a:t>
                      </a:r>
                      <a:r>
                        <a:rPr sz="1600" b="1" spc="-75" dirty="0">
                          <a:latin typeface="Arial"/>
                          <a:cs typeface="Arial"/>
                        </a:rPr>
                        <a:t> </a:t>
                      </a:r>
                      <a:r>
                        <a:rPr sz="1600" b="1" spc="-10" dirty="0">
                          <a:latin typeface="Arial"/>
                          <a:cs typeface="Arial"/>
                        </a:rPr>
                        <a:t>Impact</a:t>
                      </a:r>
                      <a:endParaRPr sz="1600" dirty="0">
                        <a:latin typeface="Arial"/>
                        <a:cs typeface="Arial"/>
                      </a:endParaRPr>
                    </a:p>
                    <a:p>
                      <a:pPr marL="5080">
                        <a:lnSpc>
                          <a:spcPct val="100000"/>
                        </a:lnSpc>
                        <a:spcBef>
                          <a:spcPts val="145"/>
                        </a:spcBef>
                      </a:pPr>
                      <a:r>
                        <a:rPr sz="1600" b="1" dirty="0">
                          <a:latin typeface="Arial"/>
                          <a:cs typeface="Arial"/>
                        </a:rPr>
                        <a:t>Tax</a:t>
                      </a:r>
                      <a:r>
                        <a:rPr sz="1600" b="1" spc="-5" dirty="0">
                          <a:latin typeface="Arial"/>
                          <a:cs typeface="Arial"/>
                        </a:rPr>
                        <a:t> </a:t>
                      </a:r>
                      <a:r>
                        <a:rPr sz="1600" b="1" spc="-20" dirty="0">
                          <a:latin typeface="Arial"/>
                          <a:cs typeface="Arial"/>
                        </a:rPr>
                        <a:t>(DIT)</a:t>
                      </a:r>
                      <a:endParaRPr sz="1600" dirty="0">
                        <a:latin typeface="Arial"/>
                        <a:cs typeface="Arial"/>
                      </a:endParaRPr>
                    </a:p>
                  </a:txBody>
                  <a:tcPr marL="0" marR="0" marT="133350" marB="0">
                    <a:lnL w="12700">
                      <a:solidFill>
                        <a:srgbClr val="4EA72D"/>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F0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080">
                        <a:lnSpc>
                          <a:spcPct val="100000"/>
                        </a:lnSpc>
                        <a:spcBef>
                          <a:spcPts val="1050"/>
                        </a:spcBef>
                      </a:pPr>
                      <a:r>
                        <a:rPr sz="1600" dirty="0">
                          <a:latin typeface="Arial"/>
                          <a:cs typeface="Arial"/>
                        </a:rPr>
                        <a:t>While</a:t>
                      </a:r>
                      <a:r>
                        <a:rPr sz="1600" spc="-50" dirty="0">
                          <a:latin typeface="Arial"/>
                          <a:cs typeface="Arial"/>
                        </a:rPr>
                        <a:t> </a:t>
                      </a:r>
                      <a:r>
                        <a:rPr sz="1600" dirty="0">
                          <a:latin typeface="Arial"/>
                          <a:cs typeface="Arial"/>
                        </a:rPr>
                        <a:t>not</a:t>
                      </a:r>
                      <a:r>
                        <a:rPr sz="1600" spc="-25" dirty="0">
                          <a:latin typeface="Arial"/>
                          <a:cs typeface="Arial"/>
                        </a:rPr>
                        <a:t> </a:t>
                      </a:r>
                      <a:r>
                        <a:rPr sz="1600" dirty="0">
                          <a:latin typeface="Arial"/>
                          <a:cs typeface="Arial"/>
                        </a:rPr>
                        <a:t>repealed</a:t>
                      </a:r>
                      <a:r>
                        <a:rPr sz="1600" spc="-40" dirty="0">
                          <a:latin typeface="Arial"/>
                          <a:cs typeface="Arial"/>
                        </a:rPr>
                        <a:t> </a:t>
                      </a:r>
                      <a:r>
                        <a:rPr sz="1600" dirty="0">
                          <a:latin typeface="Arial"/>
                          <a:cs typeface="Arial"/>
                        </a:rPr>
                        <a:t>in</a:t>
                      </a:r>
                      <a:r>
                        <a:rPr sz="1600" spc="-35" dirty="0">
                          <a:latin typeface="Arial"/>
                          <a:cs typeface="Arial"/>
                        </a:rPr>
                        <a:t> </a:t>
                      </a:r>
                      <a:r>
                        <a:rPr sz="1600" dirty="0">
                          <a:latin typeface="Arial"/>
                          <a:cs typeface="Arial"/>
                        </a:rPr>
                        <a:t>full,</a:t>
                      </a:r>
                      <a:r>
                        <a:rPr sz="1600" spc="-45" dirty="0">
                          <a:latin typeface="Arial"/>
                          <a:cs typeface="Arial"/>
                        </a:rPr>
                        <a:t> </a:t>
                      </a:r>
                      <a:r>
                        <a:rPr sz="1600" dirty="0">
                          <a:latin typeface="Arial"/>
                          <a:cs typeface="Arial"/>
                        </a:rPr>
                        <a:t>specified</a:t>
                      </a:r>
                      <a:r>
                        <a:rPr sz="1600" spc="-50" dirty="0">
                          <a:latin typeface="Arial"/>
                          <a:cs typeface="Arial"/>
                        </a:rPr>
                        <a:t> </a:t>
                      </a:r>
                      <a:r>
                        <a:rPr sz="1600" dirty="0">
                          <a:latin typeface="Arial"/>
                          <a:cs typeface="Arial"/>
                        </a:rPr>
                        <a:t>affordable</a:t>
                      </a:r>
                      <a:r>
                        <a:rPr sz="1600" spc="-20" dirty="0">
                          <a:latin typeface="Arial"/>
                          <a:cs typeface="Arial"/>
                        </a:rPr>
                        <a:t> </a:t>
                      </a:r>
                      <a:r>
                        <a:rPr sz="1600" dirty="0">
                          <a:latin typeface="Arial"/>
                          <a:cs typeface="Arial"/>
                        </a:rPr>
                        <a:t>housing</a:t>
                      </a:r>
                      <a:r>
                        <a:rPr sz="1600" spc="-50" dirty="0">
                          <a:latin typeface="Arial"/>
                          <a:cs typeface="Arial"/>
                        </a:rPr>
                        <a:t> </a:t>
                      </a:r>
                      <a:r>
                        <a:rPr sz="1600" dirty="0">
                          <a:latin typeface="Arial"/>
                          <a:cs typeface="Arial"/>
                        </a:rPr>
                        <a:t>projects</a:t>
                      </a:r>
                      <a:r>
                        <a:rPr sz="1600" spc="-35" dirty="0">
                          <a:latin typeface="Arial"/>
                          <a:cs typeface="Arial"/>
                        </a:rPr>
                        <a:t> </a:t>
                      </a:r>
                      <a:r>
                        <a:rPr sz="1600" dirty="0">
                          <a:latin typeface="Arial"/>
                          <a:cs typeface="Arial"/>
                        </a:rPr>
                        <a:t>are</a:t>
                      </a:r>
                      <a:r>
                        <a:rPr sz="1600" spc="-15" dirty="0">
                          <a:latin typeface="Arial"/>
                          <a:cs typeface="Arial"/>
                        </a:rPr>
                        <a:t> </a:t>
                      </a:r>
                      <a:r>
                        <a:rPr sz="1600" dirty="0">
                          <a:latin typeface="Arial"/>
                          <a:cs typeface="Arial"/>
                        </a:rPr>
                        <a:t>exempted</a:t>
                      </a:r>
                      <a:r>
                        <a:rPr sz="1600" spc="-25" dirty="0">
                          <a:latin typeface="Arial"/>
                          <a:cs typeface="Arial"/>
                        </a:rPr>
                        <a:t> </a:t>
                      </a:r>
                      <a:r>
                        <a:rPr sz="1600" spc="-20" dirty="0">
                          <a:latin typeface="Arial"/>
                          <a:cs typeface="Arial"/>
                        </a:rPr>
                        <a:t>from</a:t>
                      </a:r>
                      <a:endParaRPr sz="1600">
                        <a:latin typeface="Arial"/>
                        <a:cs typeface="Arial"/>
                      </a:endParaRPr>
                    </a:p>
                    <a:p>
                      <a:pPr marL="5080">
                        <a:lnSpc>
                          <a:spcPct val="100000"/>
                        </a:lnSpc>
                        <a:spcBef>
                          <a:spcPts val="145"/>
                        </a:spcBef>
                      </a:pPr>
                      <a:r>
                        <a:rPr sz="1600" dirty="0">
                          <a:latin typeface="Arial"/>
                          <a:cs typeface="Arial"/>
                        </a:rPr>
                        <a:t>the</a:t>
                      </a:r>
                      <a:r>
                        <a:rPr sz="1600" spc="-15" dirty="0">
                          <a:latin typeface="Arial"/>
                          <a:cs typeface="Arial"/>
                        </a:rPr>
                        <a:t> </a:t>
                      </a:r>
                      <a:r>
                        <a:rPr sz="1600" dirty="0">
                          <a:latin typeface="Arial"/>
                          <a:cs typeface="Arial"/>
                        </a:rPr>
                        <a:t>DIT,</a:t>
                      </a:r>
                      <a:r>
                        <a:rPr sz="1600" spc="-15" dirty="0">
                          <a:latin typeface="Arial"/>
                          <a:cs typeface="Arial"/>
                        </a:rPr>
                        <a:t> </a:t>
                      </a:r>
                      <a:r>
                        <a:rPr sz="1600" dirty="0">
                          <a:latin typeface="Arial"/>
                          <a:cs typeface="Arial"/>
                        </a:rPr>
                        <a:t>effective</a:t>
                      </a:r>
                      <a:r>
                        <a:rPr sz="1600" spc="-10" dirty="0">
                          <a:latin typeface="Arial"/>
                          <a:cs typeface="Arial"/>
                        </a:rPr>
                        <a:t> </a:t>
                      </a:r>
                      <a:r>
                        <a:rPr sz="1600" dirty="0">
                          <a:latin typeface="Arial"/>
                          <a:cs typeface="Arial"/>
                        </a:rPr>
                        <a:t>June</a:t>
                      </a:r>
                      <a:r>
                        <a:rPr sz="1600" spc="-25" dirty="0">
                          <a:latin typeface="Arial"/>
                          <a:cs typeface="Arial"/>
                        </a:rPr>
                        <a:t> </a:t>
                      </a:r>
                      <a:r>
                        <a:rPr sz="1600" dirty="0">
                          <a:latin typeface="Arial"/>
                          <a:cs typeface="Arial"/>
                        </a:rPr>
                        <a:t>13</a:t>
                      </a:r>
                      <a:r>
                        <a:rPr sz="1575" baseline="21164" dirty="0">
                          <a:latin typeface="Arial"/>
                          <a:cs typeface="Arial"/>
                        </a:rPr>
                        <a:t>th</a:t>
                      </a:r>
                      <a:r>
                        <a:rPr sz="1575" spc="172" baseline="21164" dirty="0">
                          <a:latin typeface="Arial"/>
                          <a:cs typeface="Arial"/>
                        </a:rPr>
                        <a:t> </a:t>
                      </a:r>
                      <a:r>
                        <a:rPr sz="1600" dirty="0">
                          <a:latin typeface="Arial"/>
                          <a:cs typeface="Arial"/>
                        </a:rPr>
                        <a:t>with</a:t>
                      </a:r>
                      <a:r>
                        <a:rPr sz="1600" spc="-10" dirty="0">
                          <a:latin typeface="Arial"/>
                          <a:cs typeface="Arial"/>
                        </a:rPr>
                        <a:t> </a:t>
                      </a:r>
                      <a:r>
                        <a:rPr sz="1600" dirty="0">
                          <a:latin typeface="Arial"/>
                          <a:cs typeface="Arial"/>
                        </a:rPr>
                        <a:t>the</a:t>
                      </a:r>
                      <a:r>
                        <a:rPr sz="1600" spc="-10" dirty="0">
                          <a:latin typeface="Arial"/>
                          <a:cs typeface="Arial"/>
                        </a:rPr>
                        <a:t> </a:t>
                      </a:r>
                      <a:r>
                        <a:rPr sz="1600" dirty="0">
                          <a:latin typeface="Arial"/>
                          <a:cs typeface="Arial"/>
                        </a:rPr>
                        <a:t>signing</a:t>
                      </a:r>
                      <a:r>
                        <a:rPr sz="1600" spc="-35" dirty="0">
                          <a:latin typeface="Arial"/>
                          <a:cs typeface="Arial"/>
                        </a:rPr>
                        <a:t> </a:t>
                      </a:r>
                      <a:r>
                        <a:rPr sz="1600" dirty="0">
                          <a:latin typeface="Arial"/>
                          <a:cs typeface="Arial"/>
                        </a:rPr>
                        <a:t>of</a:t>
                      </a:r>
                      <a:r>
                        <a:rPr sz="1600" spc="-25" dirty="0">
                          <a:latin typeface="Arial"/>
                          <a:cs typeface="Arial"/>
                        </a:rPr>
                        <a:t> </a:t>
                      </a:r>
                      <a:r>
                        <a:rPr sz="1600" dirty="0">
                          <a:latin typeface="Arial"/>
                          <a:cs typeface="Arial"/>
                        </a:rPr>
                        <a:t>Bill</a:t>
                      </a:r>
                      <a:r>
                        <a:rPr sz="1600" spc="-45" dirty="0">
                          <a:latin typeface="Arial"/>
                          <a:cs typeface="Arial"/>
                        </a:rPr>
                        <a:t> </a:t>
                      </a:r>
                      <a:r>
                        <a:rPr sz="1600" spc="-10" dirty="0">
                          <a:latin typeface="Arial"/>
                          <a:cs typeface="Arial"/>
                        </a:rPr>
                        <a:t>250212.</a:t>
                      </a:r>
                      <a:endParaRPr sz="1600">
                        <a:latin typeface="Arial"/>
                        <a:cs typeface="Arial"/>
                      </a:endParaRPr>
                    </a:p>
                  </a:txBody>
                  <a:tcPr marL="0" marR="0" marT="133350" marB="0">
                    <a:lnL w="12700">
                      <a:solidFill>
                        <a:srgbClr val="FFFFFF"/>
                      </a:solidFill>
                      <a:prstDash val="solid"/>
                    </a:lnL>
                    <a:lnR w="12700">
                      <a:solidFill>
                        <a:srgbClr val="4EA72D"/>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F0E8"/>
                    </a:solidFill>
                  </a:tcPr>
                </a:tc>
                <a:extLst>
                  <a:ext uri="{0D108BD9-81ED-4DB2-BD59-A6C34878D82A}">
                    <a16:rowId xmlns:a16="http://schemas.microsoft.com/office/drawing/2014/main" val="10001"/>
                  </a:ext>
                </a:extLst>
              </a:tr>
              <a:tr h="83375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395"/>
                        </a:spcBef>
                      </a:pPr>
                      <a:endParaRPr sz="1600">
                        <a:latin typeface="Times New Roman"/>
                        <a:cs typeface="Times New Roman"/>
                      </a:endParaRPr>
                    </a:p>
                    <a:p>
                      <a:pPr marL="5080">
                        <a:lnSpc>
                          <a:spcPct val="100000"/>
                        </a:lnSpc>
                      </a:pPr>
                      <a:r>
                        <a:rPr sz="1600" b="1" dirty="0">
                          <a:latin typeface="Arial"/>
                          <a:cs typeface="Arial"/>
                        </a:rPr>
                        <a:t>Parking</a:t>
                      </a:r>
                      <a:r>
                        <a:rPr sz="1600" b="1" spc="-75" dirty="0">
                          <a:latin typeface="Arial"/>
                          <a:cs typeface="Arial"/>
                        </a:rPr>
                        <a:t> </a:t>
                      </a:r>
                      <a:r>
                        <a:rPr sz="1600" b="1" dirty="0">
                          <a:latin typeface="Arial"/>
                          <a:cs typeface="Arial"/>
                        </a:rPr>
                        <a:t>Minimums</a:t>
                      </a:r>
                      <a:r>
                        <a:rPr sz="1600" b="1" spc="-40" dirty="0">
                          <a:latin typeface="Arial"/>
                          <a:cs typeface="Arial"/>
                        </a:rPr>
                        <a:t> </a:t>
                      </a:r>
                      <a:r>
                        <a:rPr sz="1600" b="1" spc="-25" dirty="0">
                          <a:latin typeface="Arial"/>
                          <a:cs typeface="Arial"/>
                        </a:rPr>
                        <a:t>in</a:t>
                      </a:r>
                      <a:endParaRPr sz="1600">
                        <a:latin typeface="Arial"/>
                        <a:cs typeface="Arial"/>
                      </a:endParaRPr>
                    </a:p>
                    <a:p>
                      <a:pPr marL="5080">
                        <a:lnSpc>
                          <a:spcPct val="100000"/>
                        </a:lnSpc>
                        <a:spcBef>
                          <a:spcPts val="145"/>
                        </a:spcBef>
                      </a:pPr>
                      <a:r>
                        <a:rPr sz="1600" b="1" spc="-10" dirty="0">
                          <a:latin typeface="Arial"/>
                          <a:cs typeface="Arial"/>
                        </a:rPr>
                        <a:t>CMX-</a:t>
                      </a:r>
                      <a:r>
                        <a:rPr sz="1600" b="1" dirty="0">
                          <a:latin typeface="Arial"/>
                          <a:cs typeface="Arial"/>
                        </a:rPr>
                        <a:t>4</a:t>
                      </a:r>
                      <a:r>
                        <a:rPr sz="1600" b="1" spc="30" dirty="0">
                          <a:latin typeface="Arial"/>
                          <a:cs typeface="Arial"/>
                        </a:rPr>
                        <a:t> </a:t>
                      </a:r>
                      <a:r>
                        <a:rPr sz="1600" b="1" dirty="0">
                          <a:latin typeface="Arial"/>
                          <a:cs typeface="Arial"/>
                        </a:rPr>
                        <a:t>and</a:t>
                      </a:r>
                      <a:r>
                        <a:rPr sz="1600" b="1" spc="25" dirty="0">
                          <a:latin typeface="Arial"/>
                          <a:cs typeface="Arial"/>
                        </a:rPr>
                        <a:t> </a:t>
                      </a:r>
                      <a:r>
                        <a:rPr sz="1600" b="1" spc="-10" dirty="0">
                          <a:latin typeface="Arial"/>
                          <a:cs typeface="Arial"/>
                        </a:rPr>
                        <a:t>CMX-</a:t>
                      </a:r>
                      <a:r>
                        <a:rPr sz="1600" b="1" spc="-50" dirty="0">
                          <a:latin typeface="Arial"/>
                          <a:cs typeface="Arial"/>
                        </a:rPr>
                        <a:t>5</a:t>
                      </a:r>
                      <a:endParaRPr sz="1600">
                        <a:latin typeface="Arial"/>
                        <a:cs typeface="Arial"/>
                      </a:endParaRPr>
                    </a:p>
                  </a:txBody>
                  <a:tcPr marL="0" marR="0" marT="50165" marB="0">
                    <a:lnL w="12700">
                      <a:solidFill>
                        <a:srgbClr val="4EA72D"/>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395"/>
                        </a:spcBef>
                      </a:pPr>
                      <a:endParaRPr sz="1600">
                        <a:latin typeface="Times New Roman"/>
                        <a:cs typeface="Times New Roman"/>
                      </a:endParaRPr>
                    </a:p>
                    <a:p>
                      <a:pPr marL="5080">
                        <a:lnSpc>
                          <a:spcPct val="100000"/>
                        </a:lnSpc>
                      </a:pPr>
                      <a:r>
                        <a:rPr sz="1600" dirty="0">
                          <a:latin typeface="Arial"/>
                          <a:cs typeface="Arial"/>
                        </a:rPr>
                        <a:t>Bill</a:t>
                      </a:r>
                      <a:r>
                        <a:rPr sz="1600" spc="-60" dirty="0">
                          <a:latin typeface="Arial"/>
                          <a:cs typeface="Arial"/>
                        </a:rPr>
                        <a:t> </a:t>
                      </a:r>
                      <a:r>
                        <a:rPr sz="1600" dirty="0">
                          <a:latin typeface="Arial"/>
                          <a:cs typeface="Arial"/>
                        </a:rPr>
                        <a:t>250524</a:t>
                      </a:r>
                      <a:r>
                        <a:rPr sz="1600" spc="-35" dirty="0">
                          <a:latin typeface="Arial"/>
                          <a:cs typeface="Arial"/>
                        </a:rPr>
                        <a:t> </a:t>
                      </a:r>
                      <a:r>
                        <a:rPr sz="1600" dirty="0">
                          <a:latin typeface="Arial"/>
                          <a:cs typeface="Arial"/>
                        </a:rPr>
                        <a:t>eliminated</a:t>
                      </a:r>
                      <a:r>
                        <a:rPr sz="1600" spc="-50" dirty="0">
                          <a:latin typeface="Arial"/>
                          <a:cs typeface="Arial"/>
                        </a:rPr>
                        <a:t> </a:t>
                      </a:r>
                      <a:r>
                        <a:rPr sz="1600" dirty="0">
                          <a:latin typeface="Arial"/>
                          <a:cs typeface="Arial"/>
                        </a:rPr>
                        <a:t>parking</a:t>
                      </a:r>
                      <a:r>
                        <a:rPr sz="1600" spc="-35" dirty="0">
                          <a:latin typeface="Arial"/>
                          <a:cs typeface="Arial"/>
                        </a:rPr>
                        <a:t> </a:t>
                      </a:r>
                      <a:r>
                        <a:rPr sz="1600" dirty="0">
                          <a:latin typeface="Arial"/>
                          <a:cs typeface="Arial"/>
                        </a:rPr>
                        <a:t>minimums</a:t>
                      </a:r>
                      <a:r>
                        <a:rPr sz="1600" spc="-40" dirty="0">
                          <a:latin typeface="Arial"/>
                          <a:cs typeface="Arial"/>
                        </a:rPr>
                        <a:t> </a:t>
                      </a:r>
                      <a:r>
                        <a:rPr sz="1600" dirty="0">
                          <a:latin typeface="Arial"/>
                          <a:cs typeface="Arial"/>
                        </a:rPr>
                        <a:t>for</a:t>
                      </a:r>
                      <a:r>
                        <a:rPr sz="1600" spc="-20" dirty="0">
                          <a:latin typeface="Arial"/>
                          <a:cs typeface="Arial"/>
                        </a:rPr>
                        <a:t> </a:t>
                      </a:r>
                      <a:r>
                        <a:rPr sz="1600" spc="-10" dirty="0">
                          <a:latin typeface="Arial"/>
                          <a:cs typeface="Arial"/>
                        </a:rPr>
                        <a:t>multi-</a:t>
                      </a:r>
                      <a:r>
                        <a:rPr sz="1600" dirty="0">
                          <a:latin typeface="Arial"/>
                          <a:cs typeface="Arial"/>
                        </a:rPr>
                        <a:t>family</a:t>
                      </a:r>
                      <a:r>
                        <a:rPr sz="1600" spc="-35" dirty="0">
                          <a:latin typeface="Arial"/>
                          <a:cs typeface="Arial"/>
                        </a:rPr>
                        <a:t> </a:t>
                      </a:r>
                      <a:r>
                        <a:rPr sz="1600" dirty="0">
                          <a:latin typeface="Arial"/>
                          <a:cs typeface="Arial"/>
                        </a:rPr>
                        <a:t>housing</a:t>
                      </a:r>
                      <a:r>
                        <a:rPr sz="1600" spc="-45" dirty="0">
                          <a:latin typeface="Arial"/>
                          <a:cs typeface="Arial"/>
                        </a:rPr>
                        <a:t> </a:t>
                      </a:r>
                      <a:r>
                        <a:rPr sz="1600" dirty="0">
                          <a:latin typeface="Arial"/>
                          <a:cs typeface="Arial"/>
                        </a:rPr>
                        <a:t>projects</a:t>
                      </a:r>
                      <a:r>
                        <a:rPr sz="1600" spc="-35" dirty="0">
                          <a:latin typeface="Arial"/>
                          <a:cs typeface="Arial"/>
                        </a:rPr>
                        <a:t> </a:t>
                      </a:r>
                      <a:r>
                        <a:rPr sz="1600" dirty="0">
                          <a:latin typeface="Arial"/>
                          <a:cs typeface="Arial"/>
                        </a:rPr>
                        <a:t>in</a:t>
                      </a:r>
                      <a:r>
                        <a:rPr sz="1600" spc="-45" dirty="0">
                          <a:latin typeface="Arial"/>
                          <a:cs typeface="Arial"/>
                        </a:rPr>
                        <a:t> </a:t>
                      </a:r>
                      <a:r>
                        <a:rPr sz="1600" spc="-25" dirty="0">
                          <a:latin typeface="Arial"/>
                          <a:cs typeface="Arial"/>
                        </a:rPr>
                        <a:t>the</a:t>
                      </a:r>
                      <a:endParaRPr sz="1600">
                        <a:latin typeface="Arial"/>
                        <a:cs typeface="Arial"/>
                      </a:endParaRPr>
                    </a:p>
                    <a:p>
                      <a:pPr marL="5080">
                        <a:lnSpc>
                          <a:spcPct val="100000"/>
                        </a:lnSpc>
                        <a:spcBef>
                          <a:spcPts val="145"/>
                        </a:spcBef>
                      </a:pPr>
                      <a:r>
                        <a:rPr sz="1600" dirty="0">
                          <a:latin typeface="Arial"/>
                          <a:cs typeface="Arial"/>
                        </a:rPr>
                        <a:t>commercial</a:t>
                      </a:r>
                      <a:r>
                        <a:rPr sz="1600" spc="-110" dirty="0">
                          <a:latin typeface="Arial"/>
                          <a:cs typeface="Arial"/>
                        </a:rPr>
                        <a:t> </a:t>
                      </a:r>
                      <a:r>
                        <a:rPr sz="1600" spc="-20" dirty="0">
                          <a:latin typeface="Arial"/>
                          <a:cs typeface="Arial"/>
                        </a:rPr>
                        <a:t>core.</a:t>
                      </a:r>
                      <a:endParaRPr sz="1600">
                        <a:latin typeface="Arial"/>
                        <a:cs typeface="Arial"/>
                      </a:endParaRPr>
                    </a:p>
                  </a:txBody>
                  <a:tcPr marL="0" marR="0" marT="50165" marB="0">
                    <a:lnL w="12700">
                      <a:solidFill>
                        <a:srgbClr val="FFFFFF"/>
                      </a:solidFill>
                      <a:prstDash val="solid"/>
                    </a:lnL>
                    <a:lnR w="12700">
                      <a:solidFill>
                        <a:srgbClr val="4EA72D"/>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31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080" marR="179070">
                        <a:lnSpc>
                          <a:spcPct val="107500"/>
                        </a:lnSpc>
                        <a:spcBef>
                          <a:spcPts val="1140"/>
                        </a:spcBef>
                      </a:pPr>
                      <a:r>
                        <a:rPr sz="1600" b="1" dirty="0">
                          <a:latin typeface="Arial"/>
                          <a:cs typeface="Arial"/>
                        </a:rPr>
                        <a:t>Duplexes</a:t>
                      </a:r>
                      <a:r>
                        <a:rPr sz="1600" b="1" spc="-35" dirty="0">
                          <a:latin typeface="Arial"/>
                          <a:cs typeface="Arial"/>
                        </a:rPr>
                        <a:t> </a:t>
                      </a:r>
                      <a:r>
                        <a:rPr sz="1600" b="1" dirty="0">
                          <a:latin typeface="Arial"/>
                          <a:cs typeface="Arial"/>
                        </a:rPr>
                        <a:t>in</a:t>
                      </a:r>
                      <a:r>
                        <a:rPr sz="1600" b="1" spc="-35" dirty="0">
                          <a:latin typeface="Arial"/>
                          <a:cs typeface="Arial"/>
                        </a:rPr>
                        <a:t> </a:t>
                      </a:r>
                      <a:r>
                        <a:rPr sz="1600" b="1" spc="-10" dirty="0">
                          <a:latin typeface="Arial"/>
                          <a:cs typeface="Arial"/>
                        </a:rPr>
                        <a:t>Rowhome </a:t>
                      </a:r>
                      <a:r>
                        <a:rPr sz="1600" b="1" dirty="0">
                          <a:latin typeface="Arial"/>
                          <a:cs typeface="Arial"/>
                        </a:rPr>
                        <a:t>Neighborhoods</a:t>
                      </a:r>
                      <a:r>
                        <a:rPr sz="1600" b="1" spc="-60" dirty="0">
                          <a:latin typeface="Arial"/>
                          <a:cs typeface="Arial"/>
                        </a:rPr>
                        <a:t> </a:t>
                      </a:r>
                      <a:r>
                        <a:rPr sz="1600" b="1" spc="-30" dirty="0">
                          <a:latin typeface="Arial"/>
                          <a:cs typeface="Arial"/>
                        </a:rPr>
                        <a:t>(RTA-</a:t>
                      </a:r>
                      <a:r>
                        <a:rPr sz="1600" b="1" spc="-25" dirty="0">
                          <a:latin typeface="Arial"/>
                          <a:cs typeface="Arial"/>
                        </a:rPr>
                        <a:t>2)</a:t>
                      </a:r>
                      <a:endParaRPr sz="1600">
                        <a:latin typeface="Arial"/>
                        <a:cs typeface="Arial"/>
                      </a:endParaRPr>
                    </a:p>
                  </a:txBody>
                  <a:tcPr marL="0" marR="0" marT="144780" marB="0">
                    <a:lnL w="12700">
                      <a:solidFill>
                        <a:srgbClr val="4EA72D"/>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F0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080" marR="374015">
                        <a:lnSpc>
                          <a:spcPct val="107500"/>
                        </a:lnSpc>
                        <a:spcBef>
                          <a:spcPts val="1140"/>
                        </a:spcBef>
                      </a:pPr>
                      <a:r>
                        <a:rPr sz="1600" dirty="0">
                          <a:latin typeface="Arial"/>
                          <a:cs typeface="Arial"/>
                        </a:rPr>
                        <a:t>Bill</a:t>
                      </a:r>
                      <a:r>
                        <a:rPr sz="1600" spc="-55" dirty="0">
                          <a:latin typeface="Arial"/>
                          <a:cs typeface="Arial"/>
                        </a:rPr>
                        <a:t> </a:t>
                      </a:r>
                      <a:r>
                        <a:rPr sz="1600" dirty="0">
                          <a:latin typeface="Arial"/>
                          <a:cs typeface="Arial"/>
                        </a:rPr>
                        <a:t>250525</a:t>
                      </a:r>
                      <a:r>
                        <a:rPr sz="1600" spc="-35" dirty="0">
                          <a:latin typeface="Arial"/>
                          <a:cs typeface="Arial"/>
                        </a:rPr>
                        <a:t> </a:t>
                      </a:r>
                      <a:r>
                        <a:rPr sz="1600" dirty="0">
                          <a:latin typeface="Arial"/>
                          <a:cs typeface="Arial"/>
                        </a:rPr>
                        <a:t>created</a:t>
                      </a:r>
                      <a:r>
                        <a:rPr sz="1600" spc="-20" dirty="0">
                          <a:latin typeface="Arial"/>
                          <a:cs typeface="Arial"/>
                        </a:rPr>
                        <a:t> </a:t>
                      </a:r>
                      <a:r>
                        <a:rPr sz="1600" dirty="0">
                          <a:latin typeface="Arial"/>
                          <a:cs typeface="Arial"/>
                        </a:rPr>
                        <a:t>a</a:t>
                      </a:r>
                      <a:r>
                        <a:rPr sz="1600" spc="-20" dirty="0">
                          <a:latin typeface="Arial"/>
                          <a:cs typeface="Arial"/>
                        </a:rPr>
                        <a:t> </a:t>
                      </a:r>
                      <a:r>
                        <a:rPr sz="1600" dirty="0">
                          <a:latin typeface="Arial"/>
                          <a:cs typeface="Arial"/>
                        </a:rPr>
                        <a:t>new</a:t>
                      </a:r>
                      <a:r>
                        <a:rPr sz="1600" spc="-35" dirty="0">
                          <a:latin typeface="Arial"/>
                          <a:cs typeface="Arial"/>
                        </a:rPr>
                        <a:t> </a:t>
                      </a:r>
                      <a:r>
                        <a:rPr sz="1600" dirty="0">
                          <a:latin typeface="Arial"/>
                          <a:cs typeface="Arial"/>
                        </a:rPr>
                        <a:t>zoning</a:t>
                      </a:r>
                      <a:r>
                        <a:rPr sz="1600" spc="-45" dirty="0">
                          <a:latin typeface="Arial"/>
                          <a:cs typeface="Arial"/>
                        </a:rPr>
                        <a:t> </a:t>
                      </a:r>
                      <a:r>
                        <a:rPr sz="1600" dirty="0">
                          <a:latin typeface="Arial"/>
                          <a:cs typeface="Arial"/>
                        </a:rPr>
                        <a:t>district</a:t>
                      </a:r>
                      <a:r>
                        <a:rPr sz="1600" spc="-30" dirty="0">
                          <a:latin typeface="Arial"/>
                          <a:cs typeface="Arial"/>
                        </a:rPr>
                        <a:t> </a:t>
                      </a:r>
                      <a:r>
                        <a:rPr sz="1600" dirty="0">
                          <a:latin typeface="Arial"/>
                          <a:cs typeface="Arial"/>
                        </a:rPr>
                        <a:t>for</a:t>
                      </a:r>
                      <a:r>
                        <a:rPr sz="1600" spc="-15" dirty="0">
                          <a:latin typeface="Arial"/>
                          <a:cs typeface="Arial"/>
                        </a:rPr>
                        <a:t> </a:t>
                      </a:r>
                      <a:r>
                        <a:rPr sz="1600" spc="-10" dirty="0">
                          <a:latin typeface="Arial"/>
                          <a:cs typeface="Arial"/>
                        </a:rPr>
                        <a:t>two-</a:t>
                      </a:r>
                      <a:r>
                        <a:rPr sz="1600" dirty="0">
                          <a:latin typeface="Arial"/>
                          <a:cs typeface="Arial"/>
                        </a:rPr>
                        <a:t>family</a:t>
                      </a:r>
                      <a:r>
                        <a:rPr sz="1600" spc="-15" dirty="0">
                          <a:latin typeface="Arial"/>
                          <a:cs typeface="Arial"/>
                        </a:rPr>
                        <a:t> </a:t>
                      </a:r>
                      <a:r>
                        <a:rPr sz="1600" dirty="0">
                          <a:latin typeface="Arial"/>
                          <a:cs typeface="Arial"/>
                        </a:rPr>
                        <a:t>rowhomes. The</a:t>
                      </a:r>
                      <a:r>
                        <a:rPr sz="1600" spc="-35" dirty="0">
                          <a:latin typeface="Arial"/>
                          <a:cs typeface="Arial"/>
                        </a:rPr>
                        <a:t> </a:t>
                      </a:r>
                      <a:r>
                        <a:rPr sz="1600" dirty="0">
                          <a:latin typeface="Arial"/>
                          <a:cs typeface="Arial"/>
                        </a:rPr>
                        <a:t>district</a:t>
                      </a:r>
                      <a:r>
                        <a:rPr sz="1600" spc="-35" dirty="0">
                          <a:latin typeface="Arial"/>
                          <a:cs typeface="Arial"/>
                        </a:rPr>
                        <a:t> </a:t>
                      </a:r>
                      <a:r>
                        <a:rPr sz="1600" spc="-10" dirty="0">
                          <a:latin typeface="Arial"/>
                          <a:cs typeface="Arial"/>
                        </a:rPr>
                        <a:t>still </a:t>
                      </a:r>
                      <a:r>
                        <a:rPr sz="1600" dirty="0">
                          <a:latin typeface="Arial"/>
                          <a:cs typeface="Arial"/>
                        </a:rPr>
                        <a:t>needs</a:t>
                      </a:r>
                      <a:r>
                        <a:rPr sz="1600" spc="-20" dirty="0">
                          <a:latin typeface="Arial"/>
                          <a:cs typeface="Arial"/>
                        </a:rPr>
                        <a:t> </a:t>
                      </a:r>
                      <a:r>
                        <a:rPr sz="1600" dirty="0">
                          <a:latin typeface="Arial"/>
                          <a:cs typeface="Arial"/>
                        </a:rPr>
                        <a:t>to</a:t>
                      </a:r>
                      <a:r>
                        <a:rPr sz="1600" spc="-10" dirty="0">
                          <a:latin typeface="Arial"/>
                          <a:cs typeface="Arial"/>
                        </a:rPr>
                        <a:t> </a:t>
                      </a:r>
                      <a:r>
                        <a:rPr sz="1600" dirty="0">
                          <a:latin typeface="Arial"/>
                          <a:cs typeface="Arial"/>
                        </a:rPr>
                        <a:t>be</a:t>
                      </a:r>
                      <a:r>
                        <a:rPr sz="1600" spc="-30" dirty="0">
                          <a:latin typeface="Arial"/>
                          <a:cs typeface="Arial"/>
                        </a:rPr>
                        <a:t> </a:t>
                      </a:r>
                      <a:r>
                        <a:rPr sz="1600" spc="-10" dirty="0">
                          <a:latin typeface="Arial"/>
                          <a:cs typeface="Arial"/>
                        </a:rPr>
                        <a:t>mapped.</a:t>
                      </a:r>
                      <a:endParaRPr sz="1600">
                        <a:latin typeface="Arial"/>
                        <a:cs typeface="Arial"/>
                      </a:endParaRPr>
                    </a:p>
                  </a:txBody>
                  <a:tcPr marL="0" marR="0" marT="144780" marB="0">
                    <a:lnL w="12700">
                      <a:solidFill>
                        <a:srgbClr val="FFFFFF"/>
                      </a:solidFill>
                      <a:prstDash val="solid"/>
                    </a:lnL>
                    <a:lnR w="12700">
                      <a:solidFill>
                        <a:srgbClr val="4EA72D"/>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F0E8"/>
                    </a:solidFill>
                  </a:tcPr>
                </a:tc>
                <a:extLst>
                  <a:ext uri="{0D108BD9-81ED-4DB2-BD59-A6C34878D82A}">
                    <a16:rowId xmlns:a16="http://schemas.microsoft.com/office/drawing/2014/main" val="10003"/>
                  </a:ext>
                </a:extLst>
              </a:tr>
              <a:tr h="101091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1785"/>
                        </a:spcBef>
                      </a:pPr>
                      <a:endParaRPr sz="1600">
                        <a:latin typeface="Times New Roman"/>
                        <a:cs typeface="Times New Roman"/>
                      </a:endParaRPr>
                    </a:p>
                    <a:p>
                      <a:pPr marL="5080">
                        <a:lnSpc>
                          <a:spcPct val="100000"/>
                        </a:lnSpc>
                      </a:pPr>
                      <a:r>
                        <a:rPr sz="1600" b="1" dirty="0">
                          <a:latin typeface="Arial"/>
                          <a:cs typeface="Arial"/>
                        </a:rPr>
                        <a:t>Fifth</a:t>
                      </a:r>
                      <a:r>
                        <a:rPr sz="1600" b="1" spc="-15" dirty="0">
                          <a:latin typeface="Arial"/>
                          <a:cs typeface="Arial"/>
                        </a:rPr>
                        <a:t> </a:t>
                      </a:r>
                      <a:r>
                        <a:rPr sz="1600" b="1" spc="-10" dirty="0">
                          <a:latin typeface="Arial"/>
                          <a:cs typeface="Arial"/>
                        </a:rPr>
                        <a:t>Council</a:t>
                      </a:r>
                      <a:endParaRPr sz="1600">
                        <a:latin typeface="Arial"/>
                        <a:cs typeface="Arial"/>
                      </a:endParaRPr>
                    </a:p>
                    <a:p>
                      <a:pPr marL="5080">
                        <a:lnSpc>
                          <a:spcPct val="100000"/>
                        </a:lnSpc>
                        <a:spcBef>
                          <a:spcPts val="150"/>
                        </a:spcBef>
                      </a:pPr>
                      <a:r>
                        <a:rPr sz="1600" b="1" dirty="0">
                          <a:latin typeface="Arial"/>
                          <a:cs typeface="Arial"/>
                        </a:rPr>
                        <a:t>District</a:t>
                      </a:r>
                      <a:r>
                        <a:rPr sz="1600" b="1" spc="-30" dirty="0">
                          <a:latin typeface="Arial"/>
                          <a:cs typeface="Arial"/>
                        </a:rPr>
                        <a:t> </a:t>
                      </a:r>
                      <a:r>
                        <a:rPr sz="1600" b="1" spc="-10" dirty="0">
                          <a:latin typeface="Arial"/>
                          <a:cs typeface="Arial"/>
                        </a:rPr>
                        <a:t>(VDO)</a:t>
                      </a:r>
                      <a:endParaRPr sz="1600">
                        <a:latin typeface="Arial"/>
                        <a:cs typeface="Arial"/>
                      </a:endParaRPr>
                    </a:p>
                  </a:txBody>
                  <a:tcPr marL="0" marR="0" marT="226695" marB="0">
                    <a:lnL w="12700">
                      <a:solidFill>
                        <a:srgbClr val="4EA72D"/>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080" marR="360045">
                        <a:lnSpc>
                          <a:spcPct val="107900"/>
                        </a:lnSpc>
                        <a:spcBef>
                          <a:spcPts val="1400"/>
                        </a:spcBef>
                      </a:pPr>
                      <a:r>
                        <a:rPr sz="1600" dirty="0">
                          <a:latin typeface="Arial"/>
                          <a:cs typeface="Arial"/>
                        </a:rPr>
                        <a:t>Bill</a:t>
                      </a:r>
                      <a:r>
                        <a:rPr sz="1600" spc="-65" dirty="0">
                          <a:latin typeface="Arial"/>
                          <a:cs typeface="Arial"/>
                        </a:rPr>
                        <a:t> </a:t>
                      </a:r>
                      <a:r>
                        <a:rPr sz="1600" dirty="0">
                          <a:latin typeface="Arial"/>
                          <a:cs typeface="Arial"/>
                        </a:rPr>
                        <a:t>250432</a:t>
                      </a:r>
                      <a:r>
                        <a:rPr sz="1600" spc="-40" dirty="0">
                          <a:latin typeface="Arial"/>
                          <a:cs typeface="Arial"/>
                        </a:rPr>
                        <a:t> </a:t>
                      </a:r>
                      <a:r>
                        <a:rPr sz="1600" dirty="0">
                          <a:latin typeface="Arial"/>
                          <a:cs typeface="Arial"/>
                        </a:rPr>
                        <a:t>removed</a:t>
                      </a:r>
                      <a:r>
                        <a:rPr sz="1600" spc="-30" dirty="0">
                          <a:latin typeface="Arial"/>
                          <a:cs typeface="Arial"/>
                        </a:rPr>
                        <a:t> </a:t>
                      </a:r>
                      <a:r>
                        <a:rPr sz="1600" dirty="0">
                          <a:latin typeface="Arial"/>
                          <a:cs typeface="Arial"/>
                        </a:rPr>
                        <a:t>zoning</a:t>
                      </a:r>
                      <a:r>
                        <a:rPr sz="1600" spc="-55" dirty="0">
                          <a:latin typeface="Arial"/>
                          <a:cs typeface="Arial"/>
                        </a:rPr>
                        <a:t> </a:t>
                      </a:r>
                      <a:r>
                        <a:rPr sz="1600" dirty="0">
                          <a:latin typeface="Arial"/>
                          <a:cs typeface="Arial"/>
                        </a:rPr>
                        <a:t>overlay</a:t>
                      </a:r>
                      <a:r>
                        <a:rPr sz="1600" spc="-35" dirty="0">
                          <a:latin typeface="Arial"/>
                          <a:cs typeface="Arial"/>
                        </a:rPr>
                        <a:t> </a:t>
                      </a:r>
                      <a:r>
                        <a:rPr sz="1600" dirty="0">
                          <a:latin typeface="Arial"/>
                          <a:cs typeface="Arial"/>
                        </a:rPr>
                        <a:t>restrictions</a:t>
                      </a:r>
                      <a:r>
                        <a:rPr sz="1600" spc="-30" dirty="0">
                          <a:latin typeface="Arial"/>
                          <a:cs typeface="Arial"/>
                        </a:rPr>
                        <a:t> </a:t>
                      </a:r>
                      <a:r>
                        <a:rPr sz="1600" dirty="0">
                          <a:latin typeface="Arial"/>
                          <a:cs typeface="Arial"/>
                        </a:rPr>
                        <a:t>increasing</a:t>
                      </a:r>
                      <a:r>
                        <a:rPr sz="1600" spc="-55" dirty="0">
                          <a:latin typeface="Arial"/>
                          <a:cs typeface="Arial"/>
                        </a:rPr>
                        <a:t> </a:t>
                      </a:r>
                      <a:r>
                        <a:rPr sz="1600" dirty="0">
                          <a:latin typeface="Arial"/>
                          <a:cs typeface="Arial"/>
                        </a:rPr>
                        <a:t>the</a:t>
                      </a:r>
                      <a:r>
                        <a:rPr sz="1600" spc="-30" dirty="0">
                          <a:latin typeface="Arial"/>
                          <a:cs typeface="Arial"/>
                        </a:rPr>
                        <a:t> </a:t>
                      </a:r>
                      <a:r>
                        <a:rPr sz="1600" dirty="0">
                          <a:latin typeface="Arial"/>
                          <a:cs typeface="Arial"/>
                        </a:rPr>
                        <a:t>minimum</a:t>
                      </a:r>
                      <a:r>
                        <a:rPr sz="1600" spc="-35" dirty="0">
                          <a:latin typeface="Arial"/>
                          <a:cs typeface="Arial"/>
                        </a:rPr>
                        <a:t> </a:t>
                      </a:r>
                      <a:r>
                        <a:rPr sz="1600" dirty="0">
                          <a:latin typeface="Arial"/>
                          <a:cs typeface="Arial"/>
                        </a:rPr>
                        <a:t>lot</a:t>
                      </a:r>
                      <a:r>
                        <a:rPr sz="1600" spc="-45" dirty="0">
                          <a:latin typeface="Arial"/>
                          <a:cs typeface="Arial"/>
                        </a:rPr>
                        <a:t> </a:t>
                      </a:r>
                      <a:r>
                        <a:rPr sz="1600" dirty="0">
                          <a:latin typeface="Arial"/>
                          <a:cs typeface="Arial"/>
                        </a:rPr>
                        <a:t>size</a:t>
                      </a:r>
                      <a:r>
                        <a:rPr sz="1600" spc="-50" dirty="0">
                          <a:latin typeface="Arial"/>
                          <a:cs typeface="Arial"/>
                        </a:rPr>
                        <a:t> </a:t>
                      </a:r>
                      <a:r>
                        <a:rPr sz="1600" spc="-25" dirty="0">
                          <a:latin typeface="Arial"/>
                          <a:cs typeface="Arial"/>
                        </a:rPr>
                        <a:t>to </a:t>
                      </a:r>
                      <a:r>
                        <a:rPr sz="1600" dirty="0">
                          <a:latin typeface="Arial"/>
                          <a:cs typeface="Arial"/>
                        </a:rPr>
                        <a:t>1,440</a:t>
                      </a:r>
                      <a:r>
                        <a:rPr sz="1600" spc="-40" dirty="0">
                          <a:latin typeface="Arial"/>
                          <a:cs typeface="Arial"/>
                        </a:rPr>
                        <a:t> </a:t>
                      </a:r>
                      <a:r>
                        <a:rPr sz="1600" dirty="0">
                          <a:latin typeface="Arial"/>
                          <a:cs typeface="Arial"/>
                        </a:rPr>
                        <a:t>SF</a:t>
                      </a:r>
                      <a:r>
                        <a:rPr sz="1600" spc="-35" dirty="0">
                          <a:latin typeface="Arial"/>
                          <a:cs typeface="Arial"/>
                        </a:rPr>
                        <a:t> </a:t>
                      </a:r>
                      <a:r>
                        <a:rPr sz="1600" dirty="0">
                          <a:latin typeface="Arial"/>
                          <a:cs typeface="Arial"/>
                        </a:rPr>
                        <a:t>and</a:t>
                      </a:r>
                      <a:r>
                        <a:rPr sz="1600" spc="-45" dirty="0">
                          <a:latin typeface="Arial"/>
                          <a:cs typeface="Arial"/>
                        </a:rPr>
                        <a:t> </a:t>
                      </a:r>
                      <a:r>
                        <a:rPr sz="1600" dirty="0">
                          <a:latin typeface="Arial"/>
                          <a:cs typeface="Arial"/>
                        </a:rPr>
                        <a:t>preventing</a:t>
                      </a:r>
                      <a:r>
                        <a:rPr sz="1600" spc="-35" dirty="0">
                          <a:latin typeface="Arial"/>
                          <a:cs typeface="Arial"/>
                        </a:rPr>
                        <a:t> </a:t>
                      </a:r>
                      <a:r>
                        <a:rPr sz="1600" dirty="0">
                          <a:latin typeface="Arial"/>
                          <a:cs typeface="Arial"/>
                        </a:rPr>
                        <a:t>developments</a:t>
                      </a:r>
                      <a:r>
                        <a:rPr sz="1600" spc="-40" dirty="0">
                          <a:latin typeface="Arial"/>
                          <a:cs typeface="Arial"/>
                        </a:rPr>
                        <a:t> </a:t>
                      </a:r>
                      <a:r>
                        <a:rPr sz="1600" dirty="0">
                          <a:latin typeface="Arial"/>
                          <a:cs typeface="Arial"/>
                        </a:rPr>
                        <a:t>from</a:t>
                      </a:r>
                      <a:r>
                        <a:rPr sz="1600" spc="-20" dirty="0">
                          <a:latin typeface="Arial"/>
                          <a:cs typeface="Arial"/>
                        </a:rPr>
                        <a:t> </a:t>
                      </a:r>
                      <a:r>
                        <a:rPr sz="1600" dirty="0">
                          <a:latin typeface="Arial"/>
                          <a:cs typeface="Arial"/>
                        </a:rPr>
                        <a:t>participating</a:t>
                      </a:r>
                      <a:r>
                        <a:rPr sz="1600" spc="-50" dirty="0">
                          <a:latin typeface="Arial"/>
                          <a:cs typeface="Arial"/>
                        </a:rPr>
                        <a:t> </a:t>
                      </a:r>
                      <a:r>
                        <a:rPr sz="1600" dirty="0">
                          <a:latin typeface="Arial"/>
                          <a:cs typeface="Arial"/>
                        </a:rPr>
                        <a:t>in</a:t>
                      </a:r>
                      <a:r>
                        <a:rPr sz="1600" spc="-45" dirty="0">
                          <a:latin typeface="Arial"/>
                          <a:cs typeface="Arial"/>
                        </a:rPr>
                        <a:t> </a:t>
                      </a:r>
                      <a:r>
                        <a:rPr sz="1600" dirty="0">
                          <a:latin typeface="Arial"/>
                          <a:cs typeface="Arial"/>
                        </a:rPr>
                        <a:t>two</a:t>
                      </a:r>
                      <a:r>
                        <a:rPr sz="1600" spc="-30" dirty="0">
                          <a:latin typeface="Arial"/>
                          <a:cs typeface="Arial"/>
                        </a:rPr>
                        <a:t> </a:t>
                      </a:r>
                      <a:r>
                        <a:rPr sz="1600" dirty="0">
                          <a:latin typeface="Arial"/>
                          <a:cs typeface="Arial"/>
                        </a:rPr>
                        <a:t>zoning</a:t>
                      </a:r>
                      <a:r>
                        <a:rPr sz="1600" spc="-40" dirty="0">
                          <a:latin typeface="Arial"/>
                          <a:cs typeface="Arial"/>
                        </a:rPr>
                        <a:t> </a:t>
                      </a:r>
                      <a:r>
                        <a:rPr sz="1600" spc="-10" dirty="0">
                          <a:latin typeface="Arial"/>
                          <a:cs typeface="Arial"/>
                        </a:rPr>
                        <a:t>bonus programs.</a:t>
                      </a:r>
                      <a:endParaRPr sz="1600">
                        <a:latin typeface="Arial"/>
                        <a:cs typeface="Arial"/>
                      </a:endParaRPr>
                    </a:p>
                  </a:txBody>
                  <a:tcPr marL="0" marR="0" marT="177800" marB="0">
                    <a:lnL w="12700">
                      <a:solidFill>
                        <a:srgbClr val="FFFFFF"/>
                      </a:solidFill>
                      <a:prstDash val="solid"/>
                    </a:lnL>
                    <a:lnR w="12700">
                      <a:solidFill>
                        <a:srgbClr val="4EA72D"/>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950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080" marR="624205">
                        <a:lnSpc>
                          <a:spcPct val="107500"/>
                        </a:lnSpc>
                        <a:spcBef>
                          <a:spcPts val="1789"/>
                        </a:spcBef>
                      </a:pPr>
                      <a:r>
                        <a:rPr sz="1600" b="1" dirty="0">
                          <a:latin typeface="Arial"/>
                          <a:cs typeface="Arial"/>
                        </a:rPr>
                        <a:t>Turn</a:t>
                      </a:r>
                      <a:r>
                        <a:rPr sz="1600" b="1" spc="-15" dirty="0">
                          <a:latin typeface="Arial"/>
                          <a:cs typeface="Arial"/>
                        </a:rPr>
                        <a:t> </a:t>
                      </a:r>
                      <a:r>
                        <a:rPr sz="1600" b="1" dirty="0">
                          <a:latin typeface="Arial"/>
                          <a:cs typeface="Arial"/>
                        </a:rPr>
                        <a:t>the</a:t>
                      </a:r>
                      <a:r>
                        <a:rPr sz="1600" b="1" spc="-5" dirty="0">
                          <a:latin typeface="Arial"/>
                          <a:cs typeface="Arial"/>
                        </a:rPr>
                        <a:t> </a:t>
                      </a:r>
                      <a:r>
                        <a:rPr sz="1600" b="1" dirty="0">
                          <a:latin typeface="Arial"/>
                          <a:cs typeface="Arial"/>
                        </a:rPr>
                        <a:t>Key</a:t>
                      </a:r>
                      <a:r>
                        <a:rPr sz="1600" b="1" spc="-30" dirty="0">
                          <a:latin typeface="Arial"/>
                          <a:cs typeface="Arial"/>
                        </a:rPr>
                        <a:t> </a:t>
                      </a:r>
                      <a:r>
                        <a:rPr sz="1600" b="1" dirty="0">
                          <a:latin typeface="Arial"/>
                          <a:cs typeface="Arial"/>
                        </a:rPr>
                        <a:t>in</a:t>
                      </a:r>
                      <a:r>
                        <a:rPr sz="1600" b="1" spc="-15" dirty="0">
                          <a:latin typeface="Arial"/>
                          <a:cs typeface="Arial"/>
                        </a:rPr>
                        <a:t> </a:t>
                      </a:r>
                      <a:r>
                        <a:rPr sz="1600" b="1" spc="-25" dirty="0">
                          <a:latin typeface="Arial"/>
                          <a:cs typeface="Arial"/>
                        </a:rPr>
                        <a:t>the </a:t>
                      </a:r>
                      <a:r>
                        <a:rPr sz="1600" b="1" dirty="0">
                          <a:latin typeface="Arial"/>
                          <a:cs typeface="Arial"/>
                        </a:rPr>
                        <a:t>MIN</a:t>
                      </a:r>
                      <a:r>
                        <a:rPr sz="1600" b="1" spc="-30" dirty="0">
                          <a:latin typeface="Arial"/>
                          <a:cs typeface="Arial"/>
                        </a:rPr>
                        <a:t> </a:t>
                      </a:r>
                      <a:r>
                        <a:rPr sz="1600" b="1" spc="-10" dirty="0">
                          <a:latin typeface="Arial"/>
                          <a:cs typeface="Arial"/>
                        </a:rPr>
                        <a:t>Overlay</a:t>
                      </a:r>
                      <a:endParaRPr sz="1600">
                        <a:latin typeface="Arial"/>
                        <a:cs typeface="Arial"/>
                      </a:endParaRPr>
                    </a:p>
                  </a:txBody>
                  <a:tcPr marL="0" marR="0" marT="227329" marB="0">
                    <a:lnL w="12700">
                      <a:solidFill>
                        <a:srgbClr val="4EA72D"/>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F0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080" marR="1154430">
                        <a:lnSpc>
                          <a:spcPct val="107500"/>
                        </a:lnSpc>
                        <a:spcBef>
                          <a:spcPts val="1789"/>
                        </a:spcBef>
                      </a:pPr>
                      <a:r>
                        <a:rPr sz="1600" dirty="0">
                          <a:latin typeface="Arial"/>
                          <a:cs typeface="Arial"/>
                        </a:rPr>
                        <a:t>Bill</a:t>
                      </a:r>
                      <a:r>
                        <a:rPr sz="1600" spc="-60" dirty="0">
                          <a:latin typeface="Arial"/>
                          <a:cs typeface="Arial"/>
                        </a:rPr>
                        <a:t> </a:t>
                      </a:r>
                      <a:r>
                        <a:rPr sz="1600" dirty="0">
                          <a:latin typeface="Arial"/>
                          <a:cs typeface="Arial"/>
                        </a:rPr>
                        <a:t>250291</a:t>
                      </a:r>
                      <a:r>
                        <a:rPr sz="1600" spc="-35" dirty="0">
                          <a:latin typeface="Arial"/>
                          <a:cs typeface="Arial"/>
                        </a:rPr>
                        <a:t> </a:t>
                      </a:r>
                      <a:r>
                        <a:rPr sz="1600" dirty="0">
                          <a:latin typeface="Arial"/>
                          <a:cs typeface="Arial"/>
                        </a:rPr>
                        <a:t>exempted</a:t>
                      </a:r>
                      <a:r>
                        <a:rPr sz="1600" spc="-10" dirty="0">
                          <a:latin typeface="Arial"/>
                          <a:cs typeface="Arial"/>
                        </a:rPr>
                        <a:t> </a:t>
                      </a:r>
                      <a:r>
                        <a:rPr sz="1600" dirty="0">
                          <a:latin typeface="Arial"/>
                          <a:cs typeface="Arial"/>
                        </a:rPr>
                        <a:t>Turn</a:t>
                      </a:r>
                      <a:r>
                        <a:rPr sz="1600" spc="-25" dirty="0">
                          <a:latin typeface="Arial"/>
                          <a:cs typeface="Arial"/>
                        </a:rPr>
                        <a:t> </a:t>
                      </a:r>
                      <a:r>
                        <a:rPr sz="1600" dirty="0">
                          <a:latin typeface="Arial"/>
                          <a:cs typeface="Arial"/>
                        </a:rPr>
                        <a:t>the</a:t>
                      </a:r>
                      <a:r>
                        <a:rPr sz="1600" spc="-25" dirty="0">
                          <a:latin typeface="Arial"/>
                          <a:cs typeface="Arial"/>
                        </a:rPr>
                        <a:t> </a:t>
                      </a:r>
                      <a:r>
                        <a:rPr sz="1600" dirty="0">
                          <a:latin typeface="Arial"/>
                          <a:cs typeface="Arial"/>
                        </a:rPr>
                        <a:t>Key</a:t>
                      </a:r>
                      <a:r>
                        <a:rPr sz="1600" spc="-25" dirty="0">
                          <a:latin typeface="Arial"/>
                          <a:cs typeface="Arial"/>
                        </a:rPr>
                        <a:t> </a:t>
                      </a:r>
                      <a:r>
                        <a:rPr sz="1600" dirty="0">
                          <a:latin typeface="Arial"/>
                          <a:cs typeface="Arial"/>
                        </a:rPr>
                        <a:t>projects</a:t>
                      </a:r>
                      <a:r>
                        <a:rPr sz="1600" spc="-35" dirty="0">
                          <a:latin typeface="Arial"/>
                          <a:cs typeface="Arial"/>
                        </a:rPr>
                        <a:t> </a:t>
                      </a:r>
                      <a:r>
                        <a:rPr sz="1600" dirty="0">
                          <a:latin typeface="Arial"/>
                          <a:cs typeface="Arial"/>
                        </a:rPr>
                        <a:t>in</a:t>
                      </a:r>
                      <a:r>
                        <a:rPr sz="1600" spc="-40" dirty="0">
                          <a:latin typeface="Arial"/>
                          <a:cs typeface="Arial"/>
                        </a:rPr>
                        <a:t> </a:t>
                      </a:r>
                      <a:r>
                        <a:rPr sz="1600" dirty="0">
                          <a:latin typeface="Arial"/>
                          <a:cs typeface="Arial"/>
                        </a:rPr>
                        <a:t>the</a:t>
                      </a:r>
                      <a:r>
                        <a:rPr sz="1600" spc="-35" dirty="0">
                          <a:latin typeface="Arial"/>
                          <a:cs typeface="Arial"/>
                        </a:rPr>
                        <a:t> </a:t>
                      </a:r>
                      <a:r>
                        <a:rPr sz="1600" dirty="0">
                          <a:latin typeface="Arial"/>
                          <a:cs typeface="Arial"/>
                        </a:rPr>
                        <a:t>MIN</a:t>
                      </a:r>
                      <a:r>
                        <a:rPr sz="1600" spc="-15" dirty="0">
                          <a:latin typeface="Arial"/>
                          <a:cs typeface="Arial"/>
                        </a:rPr>
                        <a:t> </a:t>
                      </a:r>
                      <a:r>
                        <a:rPr sz="1600" dirty="0">
                          <a:latin typeface="Arial"/>
                          <a:cs typeface="Arial"/>
                        </a:rPr>
                        <a:t>Overlay</a:t>
                      </a:r>
                      <a:r>
                        <a:rPr sz="1600" spc="-20" dirty="0">
                          <a:latin typeface="Arial"/>
                          <a:cs typeface="Arial"/>
                        </a:rPr>
                        <a:t> </a:t>
                      </a:r>
                      <a:r>
                        <a:rPr sz="1600" dirty="0">
                          <a:latin typeface="Arial"/>
                          <a:cs typeface="Arial"/>
                        </a:rPr>
                        <a:t>from</a:t>
                      </a:r>
                      <a:r>
                        <a:rPr sz="1600" spc="-15" dirty="0">
                          <a:latin typeface="Arial"/>
                          <a:cs typeface="Arial"/>
                        </a:rPr>
                        <a:t> </a:t>
                      </a:r>
                      <a:r>
                        <a:rPr sz="1600" spc="-25" dirty="0">
                          <a:latin typeface="Arial"/>
                          <a:cs typeface="Arial"/>
                        </a:rPr>
                        <a:t>MIN </a:t>
                      </a:r>
                      <a:r>
                        <a:rPr sz="1600" spc="-10" dirty="0">
                          <a:latin typeface="Arial"/>
                          <a:cs typeface="Arial"/>
                        </a:rPr>
                        <a:t>requirements.</a:t>
                      </a:r>
                      <a:endParaRPr sz="1600">
                        <a:latin typeface="Arial"/>
                        <a:cs typeface="Arial"/>
                      </a:endParaRPr>
                    </a:p>
                  </a:txBody>
                  <a:tcPr marL="0" marR="0" marT="227329" marB="0">
                    <a:lnL w="12700">
                      <a:solidFill>
                        <a:srgbClr val="FFFFFF"/>
                      </a:solidFill>
                      <a:prstDash val="solid"/>
                    </a:lnL>
                    <a:lnR w="12700">
                      <a:solidFill>
                        <a:srgbClr val="4EA72D"/>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E9F0E8"/>
                    </a:solidFill>
                  </a:tcPr>
                </a:tc>
                <a:extLst>
                  <a:ext uri="{0D108BD9-81ED-4DB2-BD59-A6C34878D82A}">
                    <a16:rowId xmlns:a16="http://schemas.microsoft.com/office/drawing/2014/main" val="10005"/>
                  </a:ext>
                </a:extLst>
              </a:tr>
              <a:tr h="4743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080">
                        <a:lnSpc>
                          <a:spcPct val="100000"/>
                        </a:lnSpc>
                        <a:spcBef>
                          <a:spcPts val="1480"/>
                        </a:spcBef>
                      </a:pPr>
                      <a:r>
                        <a:rPr sz="1600" b="1" dirty="0">
                          <a:latin typeface="Arial"/>
                          <a:cs typeface="Arial"/>
                        </a:rPr>
                        <a:t>Technical</a:t>
                      </a:r>
                      <a:r>
                        <a:rPr sz="1600" b="1" spc="-40" dirty="0">
                          <a:latin typeface="Arial"/>
                          <a:cs typeface="Arial"/>
                        </a:rPr>
                        <a:t> </a:t>
                      </a:r>
                      <a:r>
                        <a:rPr sz="1600" b="1" spc="-10" dirty="0">
                          <a:latin typeface="Arial"/>
                          <a:cs typeface="Arial"/>
                        </a:rPr>
                        <a:t>Omnibus</a:t>
                      </a:r>
                      <a:endParaRPr sz="1600">
                        <a:latin typeface="Arial"/>
                        <a:cs typeface="Arial"/>
                      </a:endParaRPr>
                    </a:p>
                  </a:txBody>
                  <a:tcPr marL="0" marR="0" marT="187960" marB="0">
                    <a:lnL w="12700">
                      <a:solidFill>
                        <a:srgbClr val="4EA72D"/>
                      </a:solidFill>
                      <a:prstDash val="solid"/>
                    </a:lnL>
                    <a:lnR w="12700">
                      <a:solidFill>
                        <a:srgbClr val="FFFFFF"/>
                      </a:solidFill>
                      <a:prstDash val="solid"/>
                    </a:lnR>
                    <a:lnT w="12700">
                      <a:solidFill>
                        <a:srgbClr val="FFFFFF"/>
                      </a:solidFill>
                      <a:prstDash val="solid"/>
                    </a:lnT>
                    <a:lnB w="12700">
                      <a:solidFill>
                        <a:srgbClr val="4EA72D"/>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080">
                        <a:lnSpc>
                          <a:spcPct val="100000"/>
                        </a:lnSpc>
                        <a:spcBef>
                          <a:spcPts val="1480"/>
                        </a:spcBef>
                      </a:pPr>
                      <a:r>
                        <a:rPr sz="1600" dirty="0">
                          <a:latin typeface="Arial"/>
                          <a:cs typeface="Arial"/>
                        </a:rPr>
                        <a:t>Bill</a:t>
                      </a:r>
                      <a:r>
                        <a:rPr sz="1600" spc="-55" dirty="0">
                          <a:latin typeface="Arial"/>
                          <a:cs typeface="Arial"/>
                        </a:rPr>
                        <a:t> </a:t>
                      </a:r>
                      <a:r>
                        <a:rPr sz="1600" dirty="0">
                          <a:latin typeface="Arial"/>
                          <a:cs typeface="Arial"/>
                        </a:rPr>
                        <a:t>250523</a:t>
                      </a:r>
                      <a:r>
                        <a:rPr sz="1600" spc="-35" dirty="0">
                          <a:latin typeface="Arial"/>
                          <a:cs typeface="Arial"/>
                        </a:rPr>
                        <a:t> </a:t>
                      </a:r>
                      <a:r>
                        <a:rPr sz="1600" dirty="0">
                          <a:latin typeface="Arial"/>
                          <a:cs typeface="Arial"/>
                        </a:rPr>
                        <a:t>corrected</a:t>
                      </a:r>
                      <a:r>
                        <a:rPr sz="1600" spc="-15" dirty="0">
                          <a:latin typeface="Arial"/>
                          <a:cs typeface="Arial"/>
                        </a:rPr>
                        <a:t> </a:t>
                      </a:r>
                      <a:r>
                        <a:rPr sz="1600" dirty="0">
                          <a:latin typeface="Arial"/>
                          <a:cs typeface="Arial"/>
                        </a:rPr>
                        <a:t>and</a:t>
                      </a:r>
                      <a:r>
                        <a:rPr sz="1600" spc="-35" dirty="0">
                          <a:latin typeface="Arial"/>
                          <a:cs typeface="Arial"/>
                        </a:rPr>
                        <a:t> </a:t>
                      </a:r>
                      <a:r>
                        <a:rPr sz="1600" dirty="0">
                          <a:latin typeface="Arial"/>
                          <a:cs typeface="Arial"/>
                        </a:rPr>
                        <a:t>clarified</a:t>
                      </a:r>
                      <a:r>
                        <a:rPr sz="1600" spc="-40" dirty="0">
                          <a:latin typeface="Arial"/>
                          <a:cs typeface="Arial"/>
                        </a:rPr>
                        <a:t> </a:t>
                      </a:r>
                      <a:r>
                        <a:rPr sz="1600" dirty="0">
                          <a:latin typeface="Arial"/>
                          <a:cs typeface="Arial"/>
                        </a:rPr>
                        <a:t>various</a:t>
                      </a:r>
                      <a:r>
                        <a:rPr sz="1600" spc="-40" dirty="0">
                          <a:latin typeface="Arial"/>
                          <a:cs typeface="Arial"/>
                        </a:rPr>
                        <a:t> </a:t>
                      </a:r>
                      <a:r>
                        <a:rPr sz="1600" dirty="0">
                          <a:latin typeface="Arial"/>
                          <a:cs typeface="Arial"/>
                        </a:rPr>
                        <a:t>sections</a:t>
                      </a:r>
                      <a:r>
                        <a:rPr sz="1600" spc="-40" dirty="0">
                          <a:latin typeface="Arial"/>
                          <a:cs typeface="Arial"/>
                        </a:rPr>
                        <a:t> </a:t>
                      </a:r>
                      <a:r>
                        <a:rPr sz="1600" dirty="0">
                          <a:latin typeface="Arial"/>
                          <a:cs typeface="Arial"/>
                        </a:rPr>
                        <a:t>of</a:t>
                      </a:r>
                      <a:r>
                        <a:rPr sz="1600" spc="-25" dirty="0">
                          <a:latin typeface="Arial"/>
                          <a:cs typeface="Arial"/>
                        </a:rPr>
                        <a:t> </a:t>
                      </a:r>
                      <a:r>
                        <a:rPr sz="1600" dirty="0">
                          <a:latin typeface="Arial"/>
                          <a:cs typeface="Arial"/>
                        </a:rPr>
                        <a:t>the</a:t>
                      </a:r>
                      <a:r>
                        <a:rPr sz="1600" spc="-30" dirty="0">
                          <a:latin typeface="Arial"/>
                          <a:cs typeface="Arial"/>
                        </a:rPr>
                        <a:t> </a:t>
                      </a:r>
                      <a:r>
                        <a:rPr sz="1600" dirty="0">
                          <a:latin typeface="Arial"/>
                          <a:cs typeface="Arial"/>
                        </a:rPr>
                        <a:t>Zoning</a:t>
                      </a:r>
                      <a:r>
                        <a:rPr sz="1600" spc="-35" dirty="0">
                          <a:latin typeface="Arial"/>
                          <a:cs typeface="Arial"/>
                        </a:rPr>
                        <a:t> </a:t>
                      </a:r>
                      <a:r>
                        <a:rPr sz="1600" spc="-10" dirty="0">
                          <a:latin typeface="Arial"/>
                          <a:cs typeface="Arial"/>
                        </a:rPr>
                        <a:t>Code.</a:t>
                      </a:r>
                      <a:endParaRPr sz="1600" dirty="0">
                        <a:latin typeface="Arial"/>
                        <a:cs typeface="Arial"/>
                      </a:endParaRPr>
                    </a:p>
                  </a:txBody>
                  <a:tcPr marL="0" marR="0" marT="187960" marB="0">
                    <a:lnL w="12700">
                      <a:solidFill>
                        <a:srgbClr val="FFFFFF"/>
                      </a:solidFill>
                      <a:prstDash val="solid"/>
                    </a:lnL>
                    <a:lnR w="12700">
                      <a:solidFill>
                        <a:srgbClr val="4EA72D"/>
                      </a:solidFill>
                      <a:prstDash val="solid"/>
                    </a:lnR>
                    <a:lnT w="12700">
                      <a:solidFill>
                        <a:srgbClr val="FFFFFF"/>
                      </a:solidFill>
                      <a:prstDash val="solid"/>
                    </a:lnT>
                    <a:lnB w="12700">
                      <a:solidFill>
                        <a:srgbClr val="4EA72D"/>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20550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30442-DBC6-0FDA-836D-639D24EF21FB}"/>
              </a:ext>
            </a:extLst>
          </p:cNvPr>
          <p:cNvSpPr>
            <a:spLocks noGrp="1"/>
          </p:cNvSpPr>
          <p:nvPr>
            <p:ph type="title"/>
          </p:nvPr>
        </p:nvSpPr>
        <p:spPr/>
        <p:txBody>
          <a:bodyPr/>
          <a:lstStyle/>
          <a:p>
            <a:r>
              <a:rPr lang="en-US" dirty="0"/>
              <a:t>Accomplishments to Date - Process</a:t>
            </a:r>
          </a:p>
        </p:txBody>
      </p:sp>
      <p:sp>
        <p:nvSpPr>
          <p:cNvPr id="4" name="Slide Number Placeholder 3">
            <a:extLst>
              <a:ext uri="{FF2B5EF4-FFF2-40B4-BE49-F238E27FC236}">
                <a16:creationId xmlns:a16="http://schemas.microsoft.com/office/drawing/2014/main" id="{9EF1B6B2-0CFD-D2AF-7BE4-F68A5EA6C20C}"/>
              </a:ext>
            </a:extLst>
          </p:cNvPr>
          <p:cNvSpPr>
            <a:spLocks noGrp="1"/>
          </p:cNvSpPr>
          <p:nvPr>
            <p:ph type="sldNum" sz="quarter" idx="12"/>
          </p:nvPr>
        </p:nvSpPr>
        <p:spPr/>
        <p:txBody>
          <a:bodyPr/>
          <a:lstStyle/>
          <a:p>
            <a:fld id="{46B819D4-98F4-4635-91E9-0D99F1A1102C}" type="slidenum">
              <a:rPr lang="en-US" smtClean="0"/>
              <a:t>19</a:t>
            </a:fld>
            <a:endParaRPr lang="en-US"/>
          </a:p>
        </p:txBody>
      </p:sp>
      <p:graphicFrame>
        <p:nvGraphicFramePr>
          <p:cNvPr id="5" name="object 3">
            <a:extLst>
              <a:ext uri="{FF2B5EF4-FFF2-40B4-BE49-F238E27FC236}">
                <a16:creationId xmlns:a16="http://schemas.microsoft.com/office/drawing/2014/main" id="{D1F38422-63F5-0019-8B4E-FD56312799C2}"/>
              </a:ext>
            </a:extLst>
          </p:cNvPr>
          <p:cNvGraphicFramePr>
            <a:graphicFrameLocks noGrp="1"/>
          </p:cNvGraphicFramePr>
          <p:nvPr>
            <p:extLst>
              <p:ext uri="{D42A27DB-BD31-4B8C-83A1-F6EECF244321}">
                <p14:modId xmlns:p14="http://schemas.microsoft.com/office/powerpoint/2010/main" val="1282705450"/>
              </p:ext>
            </p:extLst>
          </p:nvPr>
        </p:nvGraphicFramePr>
        <p:xfrm>
          <a:off x="533400" y="1325563"/>
          <a:ext cx="11288485" cy="4754880"/>
        </p:xfrm>
        <a:graphic>
          <a:graphicData uri="http://schemas.openxmlformats.org/drawingml/2006/table">
            <a:tbl>
              <a:tblPr firstRow="1" bandRow="1"/>
              <a:tblGrid>
                <a:gridCol w="2723820">
                  <a:extLst>
                    <a:ext uri="{9D8B030D-6E8A-4147-A177-3AD203B41FA5}">
                      <a16:colId xmlns:a16="http://schemas.microsoft.com/office/drawing/2014/main" val="20000"/>
                    </a:ext>
                  </a:extLst>
                </a:gridCol>
                <a:gridCol w="8564665">
                  <a:extLst>
                    <a:ext uri="{9D8B030D-6E8A-4147-A177-3AD203B41FA5}">
                      <a16:colId xmlns:a16="http://schemas.microsoft.com/office/drawing/2014/main" val="20001"/>
                    </a:ext>
                  </a:extLst>
                </a:gridCol>
              </a:tblGrid>
              <a:tr h="26020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080">
                        <a:lnSpc>
                          <a:spcPct val="100000"/>
                        </a:lnSpc>
                        <a:spcBef>
                          <a:spcPts val="1675"/>
                        </a:spcBef>
                      </a:pPr>
                      <a:r>
                        <a:rPr sz="1800" b="1" spc="-10" dirty="0">
                          <a:solidFill>
                            <a:srgbClr val="FFFFFF"/>
                          </a:solidFill>
                          <a:latin typeface="Arial"/>
                          <a:cs typeface="Arial"/>
                        </a:rPr>
                        <a:t>Recommendation</a:t>
                      </a:r>
                      <a:endParaRPr sz="1800">
                        <a:latin typeface="Arial"/>
                        <a:cs typeface="Arial"/>
                      </a:endParaRPr>
                    </a:p>
                  </a:txBody>
                  <a:tcPr marL="0" marR="0" marT="212725" marB="0">
                    <a:lnL w="12700">
                      <a:solidFill>
                        <a:srgbClr val="0E9ED4"/>
                      </a:solidFill>
                      <a:prstDash val="solid"/>
                    </a:lnL>
                    <a:lnR w="12700">
                      <a:solidFill>
                        <a:srgbClr val="FFFFFF"/>
                      </a:solidFill>
                      <a:prstDash val="solid"/>
                    </a:lnR>
                    <a:lnT w="12700">
                      <a:solidFill>
                        <a:srgbClr val="0E9ED4"/>
                      </a:solidFill>
                      <a:prstDash val="solid"/>
                    </a:lnT>
                    <a:lnB w="12700">
                      <a:solidFill>
                        <a:srgbClr val="FFFFFF"/>
                      </a:solidFill>
                      <a:prstDash val="solid"/>
                    </a:lnB>
                    <a:lnTlToBr w="12700" cmpd="sng">
                      <a:noFill/>
                      <a:prstDash val="solid"/>
                    </a:lnTlToBr>
                    <a:lnBlToTr w="12700" cmpd="sng">
                      <a:noFill/>
                      <a:prstDash val="solid"/>
                    </a:lnBlToTr>
                    <a:solidFill>
                      <a:srgbClr val="4DA4F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080">
                        <a:lnSpc>
                          <a:spcPct val="100000"/>
                        </a:lnSpc>
                        <a:spcBef>
                          <a:spcPts val="1675"/>
                        </a:spcBef>
                      </a:pPr>
                      <a:r>
                        <a:rPr sz="1800" b="1" spc="-10" dirty="0">
                          <a:solidFill>
                            <a:srgbClr val="FFFFFF"/>
                          </a:solidFill>
                          <a:latin typeface="Arial"/>
                          <a:cs typeface="Arial"/>
                        </a:rPr>
                        <a:t>Description</a:t>
                      </a:r>
                      <a:endParaRPr sz="1800">
                        <a:latin typeface="Arial"/>
                        <a:cs typeface="Arial"/>
                      </a:endParaRPr>
                    </a:p>
                  </a:txBody>
                  <a:tcPr marL="0" marR="0" marT="212725" marB="0">
                    <a:lnL w="12700">
                      <a:solidFill>
                        <a:srgbClr val="FFFFFF"/>
                      </a:solidFill>
                      <a:prstDash val="solid"/>
                    </a:lnL>
                    <a:lnR w="12700">
                      <a:solidFill>
                        <a:srgbClr val="0E9ED4"/>
                      </a:solidFill>
                      <a:prstDash val="solid"/>
                    </a:lnR>
                    <a:lnT w="12700">
                      <a:solidFill>
                        <a:srgbClr val="0E9ED4"/>
                      </a:solidFill>
                      <a:prstDash val="solid"/>
                    </a:lnT>
                    <a:lnB w="12700">
                      <a:solidFill>
                        <a:srgbClr val="FFFFFF"/>
                      </a:solidFill>
                      <a:prstDash val="solid"/>
                    </a:lnB>
                    <a:lnTlToBr w="12700" cmpd="sng">
                      <a:noFill/>
                      <a:prstDash val="solid"/>
                    </a:lnTlToBr>
                    <a:lnBlToTr w="12700" cmpd="sng">
                      <a:noFill/>
                      <a:prstDash val="solid"/>
                    </a:lnBlToTr>
                    <a:solidFill>
                      <a:srgbClr val="4DA4FC"/>
                    </a:solidFill>
                  </a:tcPr>
                </a:tc>
                <a:extLst>
                  <a:ext uri="{0D108BD9-81ED-4DB2-BD59-A6C34878D82A}">
                    <a16:rowId xmlns:a16="http://schemas.microsoft.com/office/drawing/2014/main" val="10000"/>
                  </a:ext>
                </a:extLst>
              </a:tr>
              <a:tr h="8826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1035"/>
                        </a:spcBef>
                      </a:pPr>
                      <a:endParaRPr sz="1600">
                        <a:latin typeface="Times New Roman"/>
                        <a:cs typeface="Times New Roman"/>
                      </a:endParaRPr>
                    </a:p>
                    <a:p>
                      <a:pPr marL="5080" marR="814069">
                        <a:lnSpc>
                          <a:spcPts val="1900"/>
                        </a:lnSpc>
                      </a:pPr>
                      <a:r>
                        <a:rPr sz="1600" b="1" spc="-20" dirty="0">
                          <a:latin typeface="Arial"/>
                          <a:cs typeface="Arial"/>
                        </a:rPr>
                        <a:t>Short-</a:t>
                      </a:r>
                      <a:r>
                        <a:rPr sz="1600" b="1" dirty="0">
                          <a:latin typeface="Arial"/>
                          <a:cs typeface="Arial"/>
                        </a:rPr>
                        <a:t>term</a:t>
                      </a:r>
                      <a:r>
                        <a:rPr sz="1600" b="1" spc="45" dirty="0">
                          <a:latin typeface="Arial"/>
                          <a:cs typeface="Arial"/>
                        </a:rPr>
                        <a:t> </a:t>
                      </a:r>
                      <a:r>
                        <a:rPr sz="1600" b="1" spc="-10" dirty="0">
                          <a:latin typeface="Arial"/>
                          <a:cs typeface="Arial"/>
                        </a:rPr>
                        <a:t>rental variances</a:t>
                      </a:r>
                      <a:endParaRPr sz="1600">
                        <a:latin typeface="Arial"/>
                        <a:cs typeface="Arial"/>
                      </a:endParaRPr>
                    </a:p>
                  </a:txBody>
                  <a:tcPr marL="0" marR="0" marT="131445" marB="0">
                    <a:lnL w="12700">
                      <a:solidFill>
                        <a:srgbClr val="0E9ED4"/>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5EAF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080" marR="118110">
                        <a:lnSpc>
                          <a:spcPct val="99400"/>
                        </a:lnSpc>
                        <a:spcBef>
                          <a:spcPts val="890"/>
                        </a:spcBef>
                      </a:pPr>
                      <a:r>
                        <a:rPr sz="1600" dirty="0">
                          <a:latin typeface="Arial"/>
                          <a:cs typeface="Arial"/>
                        </a:rPr>
                        <a:t>Held</a:t>
                      </a:r>
                      <a:r>
                        <a:rPr sz="1600" spc="-45" dirty="0">
                          <a:latin typeface="Arial"/>
                          <a:cs typeface="Arial"/>
                        </a:rPr>
                        <a:t> </a:t>
                      </a:r>
                      <a:r>
                        <a:rPr sz="1600" dirty="0">
                          <a:latin typeface="Arial"/>
                          <a:cs typeface="Arial"/>
                        </a:rPr>
                        <a:t>a</a:t>
                      </a:r>
                      <a:r>
                        <a:rPr sz="1600" spc="-25" dirty="0">
                          <a:latin typeface="Arial"/>
                          <a:cs typeface="Arial"/>
                        </a:rPr>
                        <a:t> </a:t>
                      </a:r>
                      <a:r>
                        <a:rPr sz="1600" dirty="0">
                          <a:latin typeface="Arial"/>
                          <a:cs typeface="Arial"/>
                        </a:rPr>
                        <a:t>training</a:t>
                      </a:r>
                      <a:r>
                        <a:rPr sz="1600" spc="-35" dirty="0">
                          <a:latin typeface="Arial"/>
                          <a:cs typeface="Arial"/>
                        </a:rPr>
                        <a:t> </a:t>
                      </a:r>
                      <a:r>
                        <a:rPr sz="1600" dirty="0">
                          <a:latin typeface="Arial"/>
                          <a:cs typeface="Arial"/>
                        </a:rPr>
                        <a:t>with</a:t>
                      </a:r>
                      <a:r>
                        <a:rPr sz="1600" spc="-20" dirty="0">
                          <a:latin typeface="Arial"/>
                          <a:cs typeface="Arial"/>
                        </a:rPr>
                        <a:t> </a:t>
                      </a:r>
                      <a:r>
                        <a:rPr sz="1600" dirty="0">
                          <a:latin typeface="Arial"/>
                          <a:cs typeface="Arial"/>
                        </a:rPr>
                        <a:t>ZBA</a:t>
                      </a:r>
                      <a:r>
                        <a:rPr sz="1600" spc="-35" dirty="0">
                          <a:latin typeface="Arial"/>
                          <a:cs typeface="Arial"/>
                        </a:rPr>
                        <a:t> </a:t>
                      </a:r>
                      <a:r>
                        <a:rPr sz="1600" dirty="0">
                          <a:latin typeface="Arial"/>
                          <a:cs typeface="Arial"/>
                        </a:rPr>
                        <a:t>Board</a:t>
                      </a:r>
                      <a:r>
                        <a:rPr sz="1600" spc="-35" dirty="0">
                          <a:latin typeface="Arial"/>
                          <a:cs typeface="Arial"/>
                        </a:rPr>
                        <a:t> </a:t>
                      </a:r>
                      <a:r>
                        <a:rPr sz="1600" dirty="0">
                          <a:latin typeface="Arial"/>
                          <a:cs typeface="Arial"/>
                        </a:rPr>
                        <a:t>members</a:t>
                      </a:r>
                      <a:r>
                        <a:rPr sz="1600" spc="-15" dirty="0">
                          <a:latin typeface="Arial"/>
                          <a:cs typeface="Arial"/>
                        </a:rPr>
                        <a:t> </a:t>
                      </a:r>
                      <a:r>
                        <a:rPr sz="1600" dirty="0">
                          <a:latin typeface="Arial"/>
                          <a:cs typeface="Arial"/>
                        </a:rPr>
                        <a:t>about</a:t>
                      </a:r>
                      <a:r>
                        <a:rPr sz="1600" spc="-20" dirty="0">
                          <a:latin typeface="Arial"/>
                          <a:cs typeface="Arial"/>
                        </a:rPr>
                        <a:t> </a:t>
                      </a:r>
                      <a:r>
                        <a:rPr sz="1600" dirty="0">
                          <a:latin typeface="Arial"/>
                          <a:cs typeface="Arial"/>
                        </a:rPr>
                        <a:t>the</a:t>
                      </a:r>
                      <a:r>
                        <a:rPr sz="1600" spc="-20" dirty="0">
                          <a:latin typeface="Arial"/>
                          <a:cs typeface="Arial"/>
                        </a:rPr>
                        <a:t> </a:t>
                      </a:r>
                      <a:r>
                        <a:rPr sz="1600" dirty="0">
                          <a:latin typeface="Arial"/>
                          <a:cs typeface="Arial"/>
                        </a:rPr>
                        <a:t>impacts</a:t>
                      </a:r>
                      <a:r>
                        <a:rPr sz="1600" spc="-35" dirty="0">
                          <a:latin typeface="Arial"/>
                          <a:cs typeface="Arial"/>
                        </a:rPr>
                        <a:t> </a:t>
                      </a:r>
                      <a:r>
                        <a:rPr sz="1600" dirty="0">
                          <a:latin typeface="Arial"/>
                          <a:cs typeface="Arial"/>
                        </a:rPr>
                        <a:t>of</a:t>
                      </a:r>
                      <a:r>
                        <a:rPr sz="1600" spc="5" dirty="0">
                          <a:latin typeface="Arial"/>
                          <a:cs typeface="Arial"/>
                        </a:rPr>
                        <a:t> </a:t>
                      </a:r>
                      <a:r>
                        <a:rPr sz="1600" dirty="0">
                          <a:latin typeface="Arial"/>
                          <a:cs typeface="Arial"/>
                        </a:rPr>
                        <a:t>AirBnBs</a:t>
                      </a:r>
                      <a:r>
                        <a:rPr sz="1600" spc="-45" dirty="0">
                          <a:latin typeface="Arial"/>
                          <a:cs typeface="Arial"/>
                        </a:rPr>
                        <a:t> </a:t>
                      </a:r>
                      <a:r>
                        <a:rPr sz="1600" dirty="0">
                          <a:latin typeface="Arial"/>
                          <a:cs typeface="Arial"/>
                        </a:rPr>
                        <a:t>and</a:t>
                      </a:r>
                      <a:r>
                        <a:rPr sz="1600" spc="-25" dirty="0">
                          <a:latin typeface="Arial"/>
                          <a:cs typeface="Arial"/>
                        </a:rPr>
                        <a:t> </a:t>
                      </a:r>
                      <a:r>
                        <a:rPr sz="1600" spc="-10" dirty="0">
                          <a:latin typeface="Arial"/>
                          <a:cs typeface="Arial"/>
                        </a:rPr>
                        <a:t>other short-</a:t>
                      </a:r>
                      <a:r>
                        <a:rPr sz="1600" dirty="0">
                          <a:latin typeface="Arial"/>
                          <a:cs typeface="Arial"/>
                        </a:rPr>
                        <a:t>term</a:t>
                      </a:r>
                      <a:r>
                        <a:rPr sz="1600" spc="-5" dirty="0">
                          <a:latin typeface="Arial"/>
                          <a:cs typeface="Arial"/>
                        </a:rPr>
                        <a:t> </a:t>
                      </a:r>
                      <a:r>
                        <a:rPr sz="1600" dirty="0">
                          <a:latin typeface="Arial"/>
                          <a:cs typeface="Arial"/>
                        </a:rPr>
                        <a:t>rentals</a:t>
                      </a:r>
                      <a:r>
                        <a:rPr sz="1600" spc="-35" dirty="0">
                          <a:latin typeface="Arial"/>
                          <a:cs typeface="Arial"/>
                        </a:rPr>
                        <a:t> </a:t>
                      </a:r>
                      <a:r>
                        <a:rPr sz="1600" dirty="0">
                          <a:latin typeface="Arial"/>
                          <a:cs typeface="Arial"/>
                        </a:rPr>
                        <a:t>on</a:t>
                      </a:r>
                      <a:r>
                        <a:rPr sz="1600" spc="-30" dirty="0">
                          <a:latin typeface="Arial"/>
                          <a:cs typeface="Arial"/>
                        </a:rPr>
                        <a:t> </a:t>
                      </a:r>
                      <a:r>
                        <a:rPr sz="1600" dirty="0">
                          <a:latin typeface="Arial"/>
                          <a:cs typeface="Arial"/>
                        </a:rPr>
                        <a:t>residential</a:t>
                      </a:r>
                      <a:r>
                        <a:rPr sz="1600" spc="-55" dirty="0">
                          <a:latin typeface="Arial"/>
                          <a:cs typeface="Arial"/>
                        </a:rPr>
                        <a:t> </a:t>
                      </a:r>
                      <a:r>
                        <a:rPr sz="1600" dirty="0">
                          <a:latin typeface="Arial"/>
                          <a:cs typeface="Arial"/>
                        </a:rPr>
                        <a:t>neighborhoods,</a:t>
                      </a:r>
                      <a:r>
                        <a:rPr sz="1600" spc="-45" dirty="0">
                          <a:latin typeface="Arial"/>
                          <a:cs typeface="Arial"/>
                        </a:rPr>
                        <a:t> </a:t>
                      </a:r>
                      <a:r>
                        <a:rPr sz="1600" dirty="0">
                          <a:latin typeface="Arial"/>
                          <a:cs typeface="Arial"/>
                        </a:rPr>
                        <a:t>with</a:t>
                      </a:r>
                      <a:r>
                        <a:rPr sz="1600" spc="-30" dirty="0">
                          <a:latin typeface="Arial"/>
                          <a:cs typeface="Arial"/>
                        </a:rPr>
                        <a:t> </a:t>
                      </a:r>
                      <a:r>
                        <a:rPr sz="1600" dirty="0">
                          <a:latin typeface="Arial"/>
                          <a:cs typeface="Arial"/>
                        </a:rPr>
                        <a:t>the</a:t>
                      </a:r>
                      <a:r>
                        <a:rPr sz="1600" spc="-35" dirty="0">
                          <a:latin typeface="Arial"/>
                          <a:cs typeface="Arial"/>
                        </a:rPr>
                        <a:t> </a:t>
                      </a:r>
                      <a:r>
                        <a:rPr sz="1600" dirty="0">
                          <a:latin typeface="Arial"/>
                          <a:cs typeface="Arial"/>
                        </a:rPr>
                        <a:t>goal</a:t>
                      </a:r>
                      <a:r>
                        <a:rPr sz="1600" spc="-50" dirty="0">
                          <a:latin typeface="Arial"/>
                          <a:cs typeface="Arial"/>
                        </a:rPr>
                        <a:t> </a:t>
                      </a:r>
                      <a:r>
                        <a:rPr sz="1600" dirty="0">
                          <a:latin typeface="Arial"/>
                          <a:cs typeface="Arial"/>
                        </a:rPr>
                        <a:t>of</a:t>
                      </a:r>
                      <a:r>
                        <a:rPr sz="1600" spc="-30" dirty="0">
                          <a:latin typeface="Arial"/>
                          <a:cs typeface="Arial"/>
                        </a:rPr>
                        <a:t> </a:t>
                      </a:r>
                      <a:r>
                        <a:rPr sz="1600" dirty="0">
                          <a:latin typeface="Arial"/>
                          <a:cs typeface="Arial"/>
                        </a:rPr>
                        <a:t>reducing</a:t>
                      </a:r>
                      <a:r>
                        <a:rPr sz="1600" spc="-45" dirty="0">
                          <a:latin typeface="Arial"/>
                          <a:cs typeface="Arial"/>
                        </a:rPr>
                        <a:t> </a:t>
                      </a:r>
                      <a:r>
                        <a:rPr sz="1600" dirty="0">
                          <a:latin typeface="Arial"/>
                          <a:cs typeface="Arial"/>
                        </a:rPr>
                        <a:t>the</a:t>
                      </a:r>
                      <a:r>
                        <a:rPr sz="1600" spc="-35" dirty="0">
                          <a:latin typeface="Arial"/>
                          <a:cs typeface="Arial"/>
                        </a:rPr>
                        <a:t> </a:t>
                      </a:r>
                      <a:r>
                        <a:rPr sz="1600" spc="-10" dirty="0">
                          <a:latin typeface="Arial"/>
                          <a:cs typeface="Arial"/>
                        </a:rPr>
                        <a:t>number </a:t>
                      </a:r>
                      <a:r>
                        <a:rPr sz="1600" dirty="0">
                          <a:latin typeface="Arial"/>
                          <a:cs typeface="Arial"/>
                        </a:rPr>
                        <a:t>of</a:t>
                      </a:r>
                      <a:r>
                        <a:rPr sz="1600" spc="-35" dirty="0">
                          <a:latin typeface="Arial"/>
                          <a:cs typeface="Arial"/>
                        </a:rPr>
                        <a:t> </a:t>
                      </a:r>
                      <a:r>
                        <a:rPr sz="1600" dirty="0">
                          <a:latin typeface="Arial"/>
                          <a:cs typeface="Arial"/>
                        </a:rPr>
                        <a:t>Visitor</a:t>
                      </a:r>
                      <a:r>
                        <a:rPr sz="1600" spc="-60" dirty="0">
                          <a:latin typeface="Arial"/>
                          <a:cs typeface="Arial"/>
                        </a:rPr>
                        <a:t> </a:t>
                      </a:r>
                      <a:r>
                        <a:rPr sz="1600" dirty="0">
                          <a:latin typeface="Arial"/>
                          <a:cs typeface="Arial"/>
                        </a:rPr>
                        <a:t>Accommodation</a:t>
                      </a:r>
                      <a:r>
                        <a:rPr sz="1600" spc="-45" dirty="0">
                          <a:latin typeface="Arial"/>
                          <a:cs typeface="Arial"/>
                        </a:rPr>
                        <a:t> </a:t>
                      </a:r>
                      <a:r>
                        <a:rPr sz="1600" dirty="0">
                          <a:latin typeface="Arial"/>
                          <a:cs typeface="Arial"/>
                        </a:rPr>
                        <a:t>variances</a:t>
                      </a:r>
                      <a:r>
                        <a:rPr sz="1600" spc="-50" dirty="0">
                          <a:latin typeface="Arial"/>
                          <a:cs typeface="Arial"/>
                        </a:rPr>
                        <a:t> </a:t>
                      </a:r>
                      <a:r>
                        <a:rPr sz="1600" dirty="0">
                          <a:latin typeface="Arial"/>
                          <a:cs typeface="Arial"/>
                        </a:rPr>
                        <a:t>approved</a:t>
                      </a:r>
                      <a:r>
                        <a:rPr sz="1600" spc="-35" dirty="0">
                          <a:latin typeface="Arial"/>
                          <a:cs typeface="Arial"/>
                        </a:rPr>
                        <a:t> </a:t>
                      </a:r>
                      <a:r>
                        <a:rPr sz="1600" dirty="0">
                          <a:latin typeface="Arial"/>
                          <a:cs typeface="Arial"/>
                        </a:rPr>
                        <a:t>by</a:t>
                      </a:r>
                      <a:r>
                        <a:rPr sz="1600" spc="-40" dirty="0">
                          <a:latin typeface="Arial"/>
                          <a:cs typeface="Arial"/>
                        </a:rPr>
                        <a:t> </a:t>
                      </a:r>
                      <a:r>
                        <a:rPr sz="1600" dirty="0">
                          <a:latin typeface="Arial"/>
                          <a:cs typeface="Arial"/>
                        </a:rPr>
                        <a:t>the</a:t>
                      </a:r>
                      <a:r>
                        <a:rPr sz="1600" spc="-35" dirty="0">
                          <a:latin typeface="Arial"/>
                          <a:cs typeface="Arial"/>
                        </a:rPr>
                        <a:t> </a:t>
                      </a:r>
                      <a:r>
                        <a:rPr sz="1600" spc="-20" dirty="0">
                          <a:latin typeface="Arial"/>
                          <a:cs typeface="Arial"/>
                        </a:rPr>
                        <a:t>ZBA.</a:t>
                      </a:r>
                      <a:endParaRPr sz="1600">
                        <a:latin typeface="Arial"/>
                        <a:cs typeface="Arial"/>
                      </a:endParaRPr>
                    </a:p>
                  </a:txBody>
                  <a:tcPr marL="0" marR="0" marT="113030" marB="0">
                    <a:lnL w="12700">
                      <a:solidFill>
                        <a:srgbClr val="FFFFFF"/>
                      </a:solidFill>
                      <a:prstDash val="solid"/>
                    </a:lnL>
                    <a:lnR w="12700">
                      <a:solidFill>
                        <a:srgbClr val="0E9ED4"/>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5EAFD"/>
                    </a:solidFill>
                  </a:tcPr>
                </a:tc>
                <a:extLst>
                  <a:ext uri="{0D108BD9-81ED-4DB2-BD59-A6C34878D82A}">
                    <a16:rowId xmlns:a16="http://schemas.microsoft.com/office/drawing/2014/main" val="10001"/>
                  </a:ext>
                </a:extLst>
              </a:tr>
              <a:tr h="635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080" marR="384810">
                        <a:lnSpc>
                          <a:spcPct val="100000"/>
                        </a:lnSpc>
                        <a:spcBef>
                          <a:spcPts val="845"/>
                        </a:spcBef>
                      </a:pPr>
                      <a:r>
                        <a:rPr sz="1600" b="1" dirty="0">
                          <a:latin typeface="Arial"/>
                          <a:cs typeface="Arial"/>
                        </a:rPr>
                        <a:t>Support for</a:t>
                      </a:r>
                      <a:r>
                        <a:rPr sz="1600" b="1" spc="5" dirty="0">
                          <a:latin typeface="Arial"/>
                          <a:cs typeface="Arial"/>
                        </a:rPr>
                        <a:t> </a:t>
                      </a:r>
                      <a:r>
                        <a:rPr sz="1600" b="1" spc="-20" dirty="0">
                          <a:latin typeface="Arial"/>
                          <a:cs typeface="Arial"/>
                        </a:rPr>
                        <a:t>pro-</a:t>
                      </a:r>
                      <a:r>
                        <a:rPr sz="1600" b="1" spc="-25" dirty="0">
                          <a:latin typeface="Arial"/>
                          <a:cs typeface="Arial"/>
                        </a:rPr>
                        <a:t>se </a:t>
                      </a:r>
                      <a:r>
                        <a:rPr sz="1600" b="1" dirty="0">
                          <a:latin typeface="Arial"/>
                          <a:cs typeface="Arial"/>
                        </a:rPr>
                        <a:t>appellants</a:t>
                      </a:r>
                      <a:r>
                        <a:rPr sz="1600" b="1" spc="-30" dirty="0">
                          <a:latin typeface="Arial"/>
                          <a:cs typeface="Arial"/>
                        </a:rPr>
                        <a:t> </a:t>
                      </a:r>
                      <a:r>
                        <a:rPr sz="1600" b="1" dirty="0">
                          <a:latin typeface="Arial"/>
                          <a:cs typeface="Arial"/>
                        </a:rPr>
                        <a:t>at</a:t>
                      </a:r>
                      <a:r>
                        <a:rPr sz="1600" b="1" spc="-50" dirty="0">
                          <a:latin typeface="Arial"/>
                          <a:cs typeface="Arial"/>
                        </a:rPr>
                        <a:t> </a:t>
                      </a:r>
                      <a:r>
                        <a:rPr sz="1600" b="1" dirty="0">
                          <a:latin typeface="Arial"/>
                          <a:cs typeface="Arial"/>
                        </a:rPr>
                        <a:t>the</a:t>
                      </a:r>
                      <a:r>
                        <a:rPr sz="1600" b="1" spc="-30" dirty="0">
                          <a:latin typeface="Arial"/>
                          <a:cs typeface="Arial"/>
                        </a:rPr>
                        <a:t> </a:t>
                      </a:r>
                      <a:r>
                        <a:rPr sz="1600" b="1" spc="-25" dirty="0">
                          <a:latin typeface="Arial"/>
                          <a:cs typeface="Arial"/>
                        </a:rPr>
                        <a:t>ZBA</a:t>
                      </a:r>
                      <a:endParaRPr sz="1600">
                        <a:latin typeface="Arial"/>
                        <a:cs typeface="Arial"/>
                      </a:endParaRPr>
                    </a:p>
                  </a:txBody>
                  <a:tcPr marL="0" marR="0" marT="107315" marB="0">
                    <a:lnL w="12700">
                      <a:solidFill>
                        <a:srgbClr val="0E9ED4"/>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080" marR="1257300">
                        <a:lnSpc>
                          <a:spcPct val="100000"/>
                        </a:lnSpc>
                        <a:spcBef>
                          <a:spcPts val="845"/>
                        </a:spcBef>
                      </a:pPr>
                      <a:r>
                        <a:rPr sz="1600" dirty="0">
                          <a:latin typeface="Arial"/>
                          <a:cs typeface="Arial"/>
                        </a:rPr>
                        <a:t>Launched</a:t>
                      </a:r>
                      <a:r>
                        <a:rPr sz="1600" spc="-35" dirty="0">
                          <a:latin typeface="Arial"/>
                          <a:cs typeface="Arial"/>
                        </a:rPr>
                        <a:t> </a:t>
                      </a:r>
                      <a:r>
                        <a:rPr sz="1600" dirty="0">
                          <a:latin typeface="Arial"/>
                          <a:cs typeface="Arial"/>
                        </a:rPr>
                        <a:t>a</a:t>
                      </a:r>
                      <a:r>
                        <a:rPr sz="1600" spc="-30" dirty="0">
                          <a:latin typeface="Arial"/>
                          <a:cs typeface="Arial"/>
                        </a:rPr>
                        <a:t> </a:t>
                      </a:r>
                      <a:r>
                        <a:rPr sz="1600" dirty="0">
                          <a:latin typeface="Arial"/>
                          <a:cs typeface="Arial"/>
                        </a:rPr>
                        <a:t>quarterly</a:t>
                      </a:r>
                      <a:r>
                        <a:rPr sz="1600" spc="-5" dirty="0">
                          <a:latin typeface="Arial"/>
                          <a:cs typeface="Arial"/>
                        </a:rPr>
                        <a:t> </a:t>
                      </a:r>
                      <a:r>
                        <a:rPr sz="1600" dirty="0">
                          <a:latin typeface="Arial"/>
                          <a:cs typeface="Arial"/>
                        </a:rPr>
                        <a:t>training</a:t>
                      </a:r>
                      <a:r>
                        <a:rPr sz="1600" spc="-30" dirty="0">
                          <a:latin typeface="Arial"/>
                          <a:cs typeface="Arial"/>
                        </a:rPr>
                        <a:t> </a:t>
                      </a:r>
                      <a:r>
                        <a:rPr sz="1600" dirty="0">
                          <a:latin typeface="Arial"/>
                          <a:cs typeface="Arial"/>
                        </a:rPr>
                        <a:t>for</a:t>
                      </a:r>
                      <a:r>
                        <a:rPr sz="1600" spc="-20" dirty="0">
                          <a:latin typeface="Arial"/>
                          <a:cs typeface="Arial"/>
                        </a:rPr>
                        <a:t> </a:t>
                      </a:r>
                      <a:r>
                        <a:rPr sz="1600" spc="-10" dirty="0">
                          <a:latin typeface="Arial"/>
                          <a:cs typeface="Arial"/>
                        </a:rPr>
                        <a:t>pro-</a:t>
                      </a:r>
                      <a:r>
                        <a:rPr sz="1600" dirty="0">
                          <a:latin typeface="Arial"/>
                          <a:cs typeface="Arial"/>
                        </a:rPr>
                        <a:t>se</a:t>
                      </a:r>
                      <a:r>
                        <a:rPr sz="1600" spc="-10" dirty="0">
                          <a:latin typeface="Arial"/>
                          <a:cs typeface="Arial"/>
                        </a:rPr>
                        <a:t> </a:t>
                      </a:r>
                      <a:r>
                        <a:rPr sz="1600" dirty="0">
                          <a:latin typeface="Arial"/>
                          <a:cs typeface="Arial"/>
                        </a:rPr>
                        <a:t>appellants</a:t>
                      </a:r>
                      <a:r>
                        <a:rPr sz="1600" spc="-35" dirty="0">
                          <a:latin typeface="Arial"/>
                          <a:cs typeface="Arial"/>
                        </a:rPr>
                        <a:t> </a:t>
                      </a:r>
                      <a:r>
                        <a:rPr sz="1600" dirty="0">
                          <a:latin typeface="Arial"/>
                          <a:cs typeface="Arial"/>
                        </a:rPr>
                        <a:t>to</a:t>
                      </a:r>
                      <a:r>
                        <a:rPr sz="1600" spc="-15" dirty="0">
                          <a:latin typeface="Arial"/>
                          <a:cs typeface="Arial"/>
                        </a:rPr>
                        <a:t> </a:t>
                      </a:r>
                      <a:r>
                        <a:rPr sz="1600" dirty="0">
                          <a:latin typeface="Arial"/>
                          <a:cs typeface="Arial"/>
                        </a:rPr>
                        <a:t>the</a:t>
                      </a:r>
                      <a:r>
                        <a:rPr sz="1600" spc="-20" dirty="0">
                          <a:latin typeface="Arial"/>
                          <a:cs typeface="Arial"/>
                        </a:rPr>
                        <a:t> </a:t>
                      </a:r>
                      <a:r>
                        <a:rPr sz="1600" dirty="0">
                          <a:latin typeface="Arial"/>
                          <a:cs typeface="Arial"/>
                        </a:rPr>
                        <a:t>ZBA</a:t>
                      </a:r>
                      <a:r>
                        <a:rPr sz="1600" spc="-35" dirty="0">
                          <a:latin typeface="Arial"/>
                          <a:cs typeface="Arial"/>
                        </a:rPr>
                        <a:t> </a:t>
                      </a:r>
                      <a:r>
                        <a:rPr sz="1600" dirty="0">
                          <a:latin typeface="Arial"/>
                          <a:cs typeface="Arial"/>
                        </a:rPr>
                        <a:t>to</a:t>
                      </a:r>
                      <a:r>
                        <a:rPr sz="1600" spc="-15" dirty="0">
                          <a:latin typeface="Arial"/>
                          <a:cs typeface="Arial"/>
                        </a:rPr>
                        <a:t> </a:t>
                      </a:r>
                      <a:r>
                        <a:rPr sz="1600" spc="-10" dirty="0">
                          <a:latin typeface="Arial"/>
                          <a:cs typeface="Arial"/>
                        </a:rPr>
                        <a:t>prevent continuances,</a:t>
                      </a:r>
                      <a:r>
                        <a:rPr sz="1600" spc="-45" dirty="0">
                          <a:latin typeface="Arial"/>
                          <a:cs typeface="Arial"/>
                        </a:rPr>
                        <a:t> </a:t>
                      </a:r>
                      <a:r>
                        <a:rPr sz="1600" dirty="0">
                          <a:latin typeface="Arial"/>
                          <a:cs typeface="Arial"/>
                        </a:rPr>
                        <a:t>decrease</a:t>
                      </a:r>
                      <a:r>
                        <a:rPr sz="1600" spc="-25" dirty="0">
                          <a:latin typeface="Arial"/>
                          <a:cs typeface="Arial"/>
                        </a:rPr>
                        <a:t> </a:t>
                      </a:r>
                      <a:r>
                        <a:rPr sz="1600" dirty="0">
                          <a:latin typeface="Arial"/>
                          <a:cs typeface="Arial"/>
                        </a:rPr>
                        <a:t>scheduling</a:t>
                      </a:r>
                      <a:r>
                        <a:rPr sz="1600" spc="-50" dirty="0">
                          <a:latin typeface="Arial"/>
                          <a:cs typeface="Arial"/>
                        </a:rPr>
                        <a:t> </a:t>
                      </a:r>
                      <a:r>
                        <a:rPr sz="1600" dirty="0">
                          <a:latin typeface="Arial"/>
                          <a:cs typeface="Arial"/>
                        </a:rPr>
                        <a:t>load,</a:t>
                      </a:r>
                      <a:r>
                        <a:rPr sz="1600" spc="-40" dirty="0">
                          <a:latin typeface="Arial"/>
                          <a:cs typeface="Arial"/>
                        </a:rPr>
                        <a:t> </a:t>
                      </a:r>
                      <a:r>
                        <a:rPr sz="1600" dirty="0">
                          <a:latin typeface="Arial"/>
                          <a:cs typeface="Arial"/>
                        </a:rPr>
                        <a:t>and</a:t>
                      </a:r>
                      <a:r>
                        <a:rPr sz="1600" spc="-35" dirty="0">
                          <a:latin typeface="Arial"/>
                          <a:cs typeface="Arial"/>
                        </a:rPr>
                        <a:t> </a:t>
                      </a:r>
                      <a:r>
                        <a:rPr sz="1600" dirty="0">
                          <a:latin typeface="Arial"/>
                          <a:cs typeface="Arial"/>
                        </a:rPr>
                        <a:t>provide</a:t>
                      </a:r>
                      <a:r>
                        <a:rPr sz="1600" spc="-35" dirty="0">
                          <a:latin typeface="Arial"/>
                          <a:cs typeface="Arial"/>
                        </a:rPr>
                        <a:t> </a:t>
                      </a:r>
                      <a:r>
                        <a:rPr sz="1600" dirty="0">
                          <a:latin typeface="Arial"/>
                          <a:cs typeface="Arial"/>
                        </a:rPr>
                        <a:t>shorter</a:t>
                      </a:r>
                      <a:r>
                        <a:rPr sz="1600" spc="-15" dirty="0">
                          <a:latin typeface="Arial"/>
                          <a:cs typeface="Arial"/>
                        </a:rPr>
                        <a:t> </a:t>
                      </a:r>
                      <a:r>
                        <a:rPr sz="1600" dirty="0">
                          <a:latin typeface="Arial"/>
                          <a:cs typeface="Arial"/>
                        </a:rPr>
                        <a:t>wait</a:t>
                      </a:r>
                      <a:r>
                        <a:rPr sz="1600" spc="-20" dirty="0">
                          <a:latin typeface="Arial"/>
                          <a:cs typeface="Arial"/>
                        </a:rPr>
                        <a:t> </a:t>
                      </a:r>
                      <a:r>
                        <a:rPr sz="1600" spc="-10" dirty="0">
                          <a:latin typeface="Arial"/>
                          <a:cs typeface="Arial"/>
                        </a:rPr>
                        <a:t>times.</a:t>
                      </a:r>
                      <a:endParaRPr sz="1600">
                        <a:latin typeface="Arial"/>
                        <a:cs typeface="Arial"/>
                      </a:endParaRPr>
                    </a:p>
                  </a:txBody>
                  <a:tcPr marL="0" marR="0" marT="107315" marB="0">
                    <a:lnL w="12700">
                      <a:solidFill>
                        <a:srgbClr val="FFFFFF"/>
                      </a:solidFill>
                      <a:prstDash val="solid"/>
                    </a:lnL>
                    <a:lnR w="12700">
                      <a:solidFill>
                        <a:srgbClr val="0E9ED4"/>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546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1060"/>
                        </a:spcBef>
                      </a:pPr>
                      <a:endParaRPr sz="1600">
                        <a:latin typeface="Times New Roman"/>
                        <a:cs typeface="Times New Roman"/>
                      </a:endParaRPr>
                    </a:p>
                    <a:p>
                      <a:pPr marL="5080">
                        <a:lnSpc>
                          <a:spcPct val="100000"/>
                        </a:lnSpc>
                      </a:pPr>
                      <a:r>
                        <a:rPr sz="1600" b="1" dirty="0">
                          <a:latin typeface="Arial"/>
                          <a:cs typeface="Arial"/>
                        </a:rPr>
                        <a:t>ZBA</a:t>
                      </a:r>
                      <a:r>
                        <a:rPr sz="1600" b="1" spc="-45" dirty="0">
                          <a:latin typeface="Arial"/>
                          <a:cs typeface="Arial"/>
                        </a:rPr>
                        <a:t> </a:t>
                      </a:r>
                      <a:r>
                        <a:rPr sz="1600" b="1" dirty="0">
                          <a:latin typeface="Arial"/>
                          <a:cs typeface="Arial"/>
                        </a:rPr>
                        <a:t>Notice</a:t>
                      </a:r>
                      <a:r>
                        <a:rPr sz="1600" b="1" spc="-10" dirty="0">
                          <a:latin typeface="Arial"/>
                          <a:cs typeface="Arial"/>
                        </a:rPr>
                        <a:t> </a:t>
                      </a:r>
                      <a:r>
                        <a:rPr sz="1600" b="1" dirty="0">
                          <a:latin typeface="Arial"/>
                          <a:cs typeface="Arial"/>
                        </a:rPr>
                        <a:t>of</a:t>
                      </a:r>
                      <a:r>
                        <a:rPr sz="1600" b="1" spc="-15" dirty="0">
                          <a:latin typeface="Arial"/>
                          <a:cs typeface="Arial"/>
                        </a:rPr>
                        <a:t> </a:t>
                      </a:r>
                      <a:r>
                        <a:rPr sz="1600" b="1" spc="-10" dirty="0">
                          <a:latin typeface="Arial"/>
                          <a:cs typeface="Arial"/>
                        </a:rPr>
                        <a:t>Decisions</a:t>
                      </a:r>
                      <a:endParaRPr sz="1600">
                        <a:latin typeface="Arial"/>
                        <a:cs typeface="Arial"/>
                      </a:endParaRPr>
                    </a:p>
                  </a:txBody>
                  <a:tcPr marL="0" marR="0" marT="134620" marB="0">
                    <a:lnL w="12700">
                      <a:solidFill>
                        <a:srgbClr val="0E9ED4"/>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5EAF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080">
                        <a:lnSpc>
                          <a:spcPts val="1910"/>
                        </a:lnSpc>
                        <a:spcBef>
                          <a:spcPts val="1000"/>
                        </a:spcBef>
                      </a:pPr>
                      <a:r>
                        <a:rPr sz="1600" dirty="0">
                          <a:latin typeface="Arial"/>
                          <a:cs typeface="Arial"/>
                        </a:rPr>
                        <a:t>ZBA</a:t>
                      </a:r>
                      <a:r>
                        <a:rPr sz="1600" spc="-30" dirty="0">
                          <a:latin typeface="Arial"/>
                          <a:cs typeface="Arial"/>
                        </a:rPr>
                        <a:t> </a:t>
                      </a:r>
                      <a:r>
                        <a:rPr sz="1600" dirty="0">
                          <a:latin typeface="Arial"/>
                          <a:cs typeface="Arial"/>
                        </a:rPr>
                        <a:t>implemented</a:t>
                      </a:r>
                      <a:r>
                        <a:rPr sz="1600" spc="-25" dirty="0">
                          <a:latin typeface="Arial"/>
                          <a:cs typeface="Arial"/>
                        </a:rPr>
                        <a:t> </a:t>
                      </a:r>
                      <a:r>
                        <a:rPr sz="1600" dirty="0">
                          <a:latin typeface="Arial"/>
                          <a:cs typeface="Arial"/>
                        </a:rPr>
                        <a:t>process</a:t>
                      </a:r>
                      <a:r>
                        <a:rPr sz="1600" spc="-20" dirty="0">
                          <a:latin typeface="Arial"/>
                          <a:cs typeface="Arial"/>
                        </a:rPr>
                        <a:t> </a:t>
                      </a:r>
                      <a:r>
                        <a:rPr sz="1600" dirty="0">
                          <a:latin typeface="Arial"/>
                          <a:cs typeface="Arial"/>
                        </a:rPr>
                        <a:t>changes</a:t>
                      </a:r>
                      <a:r>
                        <a:rPr sz="1600" spc="-20" dirty="0">
                          <a:latin typeface="Arial"/>
                          <a:cs typeface="Arial"/>
                        </a:rPr>
                        <a:t> </a:t>
                      </a:r>
                      <a:r>
                        <a:rPr sz="1600" dirty="0">
                          <a:latin typeface="Arial"/>
                          <a:cs typeface="Arial"/>
                        </a:rPr>
                        <a:t>to</a:t>
                      </a:r>
                      <a:r>
                        <a:rPr sz="1600" spc="-20" dirty="0">
                          <a:latin typeface="Arial"/>
                          <a:cs typeface="Arial"/>
                        </a:rPr>
                        <a:t> </a:t>
                      </a:r>
                      <a:r>
                        <a:rPr sz="1600" dirty="0">
                          <a:latin typeface="Arial"/>
                          <a:cs typeface="Arial"/>
                        </a:rPr>
                        <a:t>issue</a:t>
                      </a:r>
                      <a:r>
                        <a:rPr sz="1600" spc="-35" dirty="0">
                          <a:latin typeface="Arial"/>
                          <a:cs typeface="Arial"/>
                        </a:rPr>
                        <a:t> </a:t>
                      </a:r>
                      <a:r>
                        <a:rPr sz="1600" dirty="0">
                          <a:latin typeface="Arial"/>
                          <a:cs typeface="Arial"/>
                        </a:rPr>
                        <a:t>notices</a:t>
                      </a:r>
                      <a:r>
                        <a:rPr sz="1600" spc="-30" dirty="0">
                          <a:latin typeface="Arial"/>
                          <a:cs typeface="Arial"/>
                        </a:rPr>
                        <a:t> </a:t>
                      </a:r>
                      <a:r>
                        <a:rPr sz="1600" dirty="0">
                          <a:latin typeface="Arial"/>
                          <a:cs typeface="Arial"/>
                        </a:rPr>
                        <a:t>within</a:t>
                      </a:r>
                      <a:r>
                        <a:rPr sz="1600" spc="-25" dirty="0">
                          <a:latin typeface="Arial"/>
                          <a:cs typeface="Arial"/>
                        </a:rPr>
                        <a:t> </a:t>
                      </a:r>
                      <a:r>
                        <a:rPr sz="1600" dirty="0">
                          <a:latin typeface="Arial"/>
                          <a:cs typeface="Arial"/>
                        </a:rPr>
                        <a:t>2-weeks</a:t>
                      </a:r>
                      <a:r>
                        <a:rPr sz="1600" spc="-10" dirty="0">
                          <a:latin typeface="Arial"/>
                          <a:cs typeface="Arial"/>
                        </a:rPr>
                        <a:t> </a:t>
                      </a:r>
                      <a:r>
                        <a:rPr sz="1600" dirty="0">
                          <a:latin typeface="Arial"/>
                          <a:cs typeface="Arial"/>
                        </a:rPr>
                        <a:t>of</a:t>
                      </a:r>
                      <a:r>
                        <a:rPr sz="1600" spc="-15" dirty="0">
                          <a:latin typeface="Arial"/>
                          <a:cs typeface="Arial"/>
                        </a:rPr>
                        <a:t> </a:t>
                      </a:r>
                      <a:r>
                        <a:rPr sz="1600" dirty="0">
                          <a:latin typeface="Arial"/>
                          <a:cs typeface="Arial"/>
                        </a:rPr>
                        <a:t>zoning</a:t>
                      </a:r>
                      <a:r>
                        <a:rPr sz="1600" spc="-30" dirty="0">
                          <a:latin typeface="Arial"/>
                          <a:cs typeface="Arial"/>
                        </a:rPr>
                        <a:t> </a:t>
                      </a:r>
                      <a:r>
                        <a:rPr sz="1600" spc="-10" dirty="0">
                          <a:latin typeface="Arial"/>
                          <a:cs typeface="Arial"/>
                        </a:rPr>
                        <a:t>appeal</a:t>
                      </a:r>
                      <a:endParaRPr sz="1600">
                        <a:latin typeface="Arial"/>
                        <a:cs typeface="Arial"/>
                      </a:endParaRPr>
                    </a:p>
                    <a:p>
                      <a:pPr marL="5080">
                        <a:lnSpc>
                          <a:spcPts val="1910"/>
                        </a:lnSpc>
                      </a:pPr>
                      <a:r>
                        <a:rPr sz="1600" dirty="0">
                          <a:latin typeface="Arial"/>
                          <a:cs typeface="Arial"/>
                        </a:rPr>
                        <a:t>decision,</a:t>
                      </a:r>
                      <a:r>
                        <a:rPr sz="1600" spc="-45" dirty="0">
                          <a:latin typeface="Arial"/>
                          <a:cs typeface="Arial"/>
                        </a:rPr>
                        <a:t> </a:t>
                      </a:r>
                      <a:r>
                        <a:rPr sz="1600" dirty="0">
                          <a:latin typeface="Arial"/>
                          <a:cs typeface="Arial"/>
                        </a:rPr>
                        <a:t>down from</a:t>
                      </a:r>
                      <a:r>
                        <a:rPr sz="1600" spc="5" dirty="0">
                          <a:latin typeface="Arial"/>
                          <a:cs typeface="Arial"/>
                        </a:rPr>
                        <a:t> </a:t>
                      </a:r>
                      <a:r>
                        <a:rPr sz="1600" dirty="0">
                          <a:latin typeface="Arial"/>
                          <a:cs typeface="Arial"/>
                        </a:rPr>
                        <a:t>a</a:t>
                      </a:r>
                      <a:r>
                        <a:rPr sz="1600" spc="-25" dirty="0">
                          <a:latin typeface="Arial"/>
                          <a:cs typeface="Arial"/>
                        </a:rPr>
                        <a:t> </a:t>
                      </a:r>
                      <a:r>
                        <a:rPr sz="1600" dirty="0">
                          <a:latin typeface="Arial"/>
                          <a:cs typeface="Arial"/>
                        </a:rPr>
                        <a:t>high</a:t>
                      </a:r>
                      <a:r>
                        <a:rPr sz="1600" spc="-20" dirty="0">
                          <a:latin typeface="Arial"/>
                          <a:cs typeface="Arial"/>
                        </a:rPr>
                        <a:t> </a:t>
                      </a:r>
                      <a:r>
                        <a:rPr sz="1600" dirty="0">
                          <a:latin typeface="Arial"/>
                          <a:cs typeface="Arial"/>
                        </a:rPr>
                        <a:t>of</a:t>
                      </a:r>
                      <a:r>
                        <a:rPr sz="1600" spc="-10" dirty="0">
                          <a:latin typeface="Arial"/>
                          <a:cs typeface="Arial"/>
                        </a:rPr>
                        <a:t> </a:t>
                      </a:r>
                      <a:r>
                        <a:rPr sz="1600" dirty="0">
                          <a:latin typeface="Arial"/>
                          <a:cs typeface="Arial"/>
                        </a:rPr>
                        <a:t>10</a:t>
                      </a:r>
                      <a:r>
                        <a:rPr sz="1600" spc="-20" dirty="0">
                          <a:latin typeface="Arial"/>
                          <a:cs typeface="Arial"/>
                        </a:rPr>
                        <a:t> </a:t>
                      </a:r>
                      <a:r>
                        <a:rPr sz="1600" spc="-10" dirty="0">
                          <a:latin typeface="Arial"/>
                          <a:cs typeface="Arial"/>
                        </a:rPr>
                        <a:t>weeks.</a:t>
                      </a:r>
                      <a:endParaRPr sz="1600">
                        <a:latin typeface="Arial"/>
                        <a:cs typeface="Arial"/>
                      </a:endParaRPr>
                    </a:p>
                  </a:txBody>
                  <a:tcPr marL="0" marR="0" marT="127000" marB="0">
                    <a:lnL w="12700">
                      <a:solidFill>
                        <a:srgbClr val="FFFFFF"/>
                      </a:solidFill>
                      <a:prstDash val="solid"/>
                    </a:lnL>
                    <a:lnR w="12700">
                      <a:solidFill>
                        <a:srgbClr val="0E9ED4"/>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solidFill>
                      <a:srgbClr val="D5EAFD"/>
                    </a:solidFill>
                  </a:tcPr>
                </a:tc>
                <a:extLst>
                  <a:ext uri="{0D108BD9-81ED-4DB2-BD59-A6C34878D82A}">
                    <a16:rowId xmlns:a16="http://schemas.microsoft.com/office/drawing/2014/main" val="10003"/>
                  </a:ext>
                </a:extLst>
              </a:tr>
              <a:tr h="6667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1150"/>
                        </a:spcBef>
                      </a:pPr>
                      <a:endParaRPr sz="1600">
                        <a:latin typeface="Times New Roman"/>
                        <a:cs typeface="Times New Roman"/>
                      </a:endParaRPr>
                    </a:p>
                    <a:p>
                      <a:pPr marL="5080">
                        <a:lnSpc>
                          <a:spcPct val="100000"/>
                        </a:lnSpc>
                        <a:spcBef>
                          <a:spcPts val="5"/>
                        </a:spcBef>
                      </a:pPr>
                      <a:r>
                        <a:rPr sz="1600" b="1" dirty="0">
                          <a:latin typeface="Arial"/>
                          <a:cs typeface="Arial"/>
                        </a:rPr>
                        <a:t>Zoning</a:t>
                      </a:r>
                      <a:r>
                        <a:rPr sz="1600" b="1" spc="-40" dirty="0">
                          <a:latin typeface="Arial"/>
                          <a:cs typeface="Arial"/>
                        </a:rPr>
                        <a:t> </a:t>
                      </a:r>
                      <a:r>
                        <a:rPr sz="1600" b="1" dirty="0">
                          <a:latin typeface="Arial"/>
                          <a:cs typeface="Arial"/>
                        </a:rPr>
                        <a:t>History</a:t>
                      </a:r>
                      <a:r>
                        <a:rPr sz="1600" b="1" spc="-30" dirty="0">
                          <a:latin typeface="Arial"/>
                          <a:cs typeface="Arial"/>
                        </a:rPr>
                        <a:t> </a:t>
                      </a:r>
                      <a:r>
                        <a:rPr sz="1600" b="1" dirty="0">
                          <a:latin typeface="Arial"/>
                          <a:cs typeface="Arial"/>
                        </a:rPr>
                        <a:t>in</a:t>
                      </a:r>
                      <a:r>
                        <a:rPr sz="1600" b="1" spc="-45" dirty="0">
                          <a:latin typeface="Arial"/>
                          <a:cs typeface="Arial"/>
                        </a:rPr>
                        <a:t> </a:t>
                      </a:r>
                      <a:r>
                        <a:rPr sz="1600" b="1" spc="-10" dirty="0">
                          <a:latin typeface="Arial"/>
                          <a:cs typeface="Arial"/>
                        </a:rPr>
                        <a:t>Atlas</a:t>
                      </a:r>
                      <a:endParaRPr sz="1600">
                        <a:latin typeface="Arial"/>
                        <a:cs typeface="Arial"/>
                      </a:endParaRPr>
                    </a:p>
                  </a:txBody>
                  <a:tcPr marL="0" marR="0" marT="146050" marB="0">
                    <a:lnL w="12700">
                      <a:solidFill>
                        <a:srgbClr val="0E9ED4"/>
                      </a:solidFill>
                      <a:prstDash val="solid"/>
                    </a:lnL>
                    <a:lnR w="12700">
                      <a:solidFill>
                        <a:srgbClr val="FFFFFF"/>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080">
                        <a:lnSpc>
                          <a:spcPts val="1910"/>
                        </a:lnSpc>
                        <a:spcBef>
                          <a:spcPts val="1095"/>
                        </a:spcBef>
                      </a:pPr>
                      <a:r>
                        <a:rPr sz="1600" dirty="0">
                          <a:latin typeface="Arial"/>
                          <a:cs typeface="Arial"/>
                        </a:rPr>
                        <a:t>Zoning</a:t>
                      </a:r>
                      <a:r>
                        <a:rPr sz="1600" spc="-30" dirty="0">
                          <a:latin typeface="Arial"/>
                          <a:cs typeface="Arial"/>
                        </a:rPr>
                        <a:t> </a:t>
                      </a:r>
                      <a:r>
                        <a:rPr sz="1600" dirty="0">
                          <a:latin typeface="Arial"/>
                          <a:cs typeface="Arial"/>
                        </a:rPr>
                        <a:t>history</a:t>
                      </a:r>
                      <a:r>
                        <a:rPr sz="1600" spc="-20" dirty="0">
                          <a:latin typeface="Arial"/>
                          <a:cs typeface="Arial"/>
                        </a:rPr>
                        <a:t> </a:t>
                      </a:r>
                      <a:r>
                        <a:rPr sz="1600" dirty="0">
                          <a:latin typeface="Arial"/>
                          <a:cs typeface="Arial"/>
                        </a:rPr>
                        <a:t>is</a:t>
                      </a:r>
                      <a:r>
                        <a:rPr sz="1600" spc="-30" dirty="0">
                          <a:latin typeface="Arial"/>
                          <a:cs typeface="Arial"/>
                        </a:rPr>
                        <a:t> </a:t>
                      </a:r>
                      <a:r>
                        <a:rPr sz="1600" dirty="0">
                          <a:latin typeface="Arial"/>
                          <a:cs typeface="Arial"/>
                        </a:rPr>
                        <a:t>now</a:t>
                      </a:r>
                      <a:r>
                        <a:rPr sz="1600" spc="-15" dirty="0">
                          <a:latin typeface="Arial"/>
                          <a:cs typeface="Arial"/>
                        </a:rPr>
                        <a:t> </a:t>
                      </a:r>
                      <a:r>
                        <a:rPr sz="1600" dirty="0">
                          <a:latin typeface="Arial"/>
                          <a:cs typeface="Arial"/>
                        </a:rPr>
                        <a:t>visible</a:t>
                      </a:r>
                      <a:r>
                        <a:rPr sz="1600" spc="-50" dirty="0">
                          <a:latin typeface="Arial"/>
                          <a:cs typeface="Arial"/>
                        </a:rPr>
                        <a:t> </a:t>
                      </a:r>
                      <a:r>
                        <a:rPr sz="1600" dirty="0">
                          <a:latin typeface="Arial"/>
                          <a:cs typeface="Arial"/>
                        </a:rPr>
                        <a:t>in</a:t>
                      </a:r>
                      <a:r>
                        <a:rPr sz="1600" spc="-35" dirty="0">
                          <a:latin typeface="Arial"/>
                          <a:cs typeface="Arial"/>
                        </a:rPr>
                        <a:t> </a:t>
                      </a:r>
                      <a:r>
                        <a:rPr sz="1600" dirty="0">
                          <a:latin typeface="Arial"/>
                          <a:cs typeface="Arial"/>
                        </a:rPr>
                        <a:t>Atlas</a:t>
                      </a:r>
                      <a:r>
                        <a:rPr sz="1600" spc="-30" dirty="0">
                          <a:latin typeface="Arial"/>
                          <a:cs typeface="Arial"/>
                        </a:rPr>
                        <a:t> </a:t>
                      </a:r>
                      <a:r>
                        <a:rPr sz="1600" dirty="0">
                          <a:latin typeface="Arial"/>
                          <a:cs typeface="Arial"/>
                        </a:rPr>
                        <a:t>to</a:t>
                      </a:r>
                      <a:r>
                        <a:rPr sz="1600" spc="-10" dirty="0">
                          <a:latin typeface="Arial"/>
                          <a:cs typeface="Arial"/>
                        </a:rPr>
                        <a:t> </a:t>
                      </a:r>
                      <a:r>
                        <a:rPr sz="1600" dirty="0">
                          <a:latin typeface="Arial"/>
                          <a:cs typeface="Arial"/>
                        </a:rPr>
                        <a:t>help</a:t>
                      </a:r>
                      <a:r>
                        <a:rPr sz="1600" spc="-30" dirty="0">
                          <a:latin typeface="Arial"/>
                          <a:cs typeface="Arial"/>
                        </a:rPr>
                        <a:t> </a:t>
                      </a:r>
                      <a:r>
                        <a:rPr sz="1600" dirty="0">
                          <a:latin typeface="Arial"/>
                          <a:cs typeface="Arial"/>
                        </a:rPr>
                        <a:t>new</a:t>
                      </a:r>
                      <a:r>
                        <a:rPr sz="1600" spc="-15" dirty="0">
                          <a:latin typeface="Arial"/>
                          <a:cs typeface="Arial"/>
                        </a:rPr>
                        <a:t> </a:t>
                      </a:r>
                      <a:r>
                        <a:rPr sz="1600" dirty="0">
                          <a:latin typeface="Arial"/>
                          <a:cs typeface="Arial"/>
                        </a:rPr>
                        <a:t>owners</a:t>
                      </a:r>
                      <a:r>
                        <a:rPr sz="1600" spc="-15" dirty="0">
                          <a:latin typeface="Arial"/>
                          <a:cs typeface="Arial"/>
                        </a:rPr>
                        <a:t> </a:t>
                      </a:r>
                      <a:r>
                        <a:rPr sz="1600" dirty="0">
                          <a:latin typeface="Arial"/>
                          <a:cs typeface="Arial"/>
                        </a:rPr>
                        <a:t>of</a:t>
                      </a:r>
                      <a:r>
                        <a:rPr sz="1600" spc="-15" dirty="0">
                          <a:latin typeface="Arial"/>
                          <a:cs typeface="Arial"/>
                        </a:rPr>
                        <a:t> </a:t>
                      </a:r>
                      <a:r>
                        <a:rPr sz="1600" dirty="0">
                          <a:latin typeface="Arial"/>
                          <a:cs typeface="Arial"/>
                        </a:rPr>
                        <a:t>a</a:t>
                      </a:r>
                      <a:r>
                        <a:rPr sz="1600" spc="-15" dirty="0">
                          <a:latin typeface="Arial"/>
                          <a:cs typeface="Arial"/>
                        </a:rPr>
                        <a:t> </a:t>
                      </a:r>
                      <a:r>
                        <a:rPr sz="1600" dirty="0">
                          <a:latin typeface="Arial"/>
                          <a:cs typeface="Arial"/>
                        </a:rPr>
                        <a:t>property avoid</a:t>
                      </a:r>
                      <a:r>
                        <a:rPr sz="1600" spc="-35" dirty="0">
                          <a:latin typeface="Arial"/>
                          <a:cs typeface="Arial"/>
                        </a:rPr>
                        <a:t> </a:t>
                      </a:r>
                      <a:r>
                        <a:rPr sz="1600" spc="-10" dirty="0">
                          <a:latin typeface="Arial"/>
                          <a:cs typeface="Arial"/>
                        </a:rPr>
                        <a:t>creating</a:t>
                      </a:r>
                      <a:endParaRPr sz="1600">
                        <a:latin typeface="Arial"/>
                        <a:cs typeface="Arial"/>
                      </a:endParaRPr>
                    </a:p>
                    <a:p>
                      <a:pPr marL="5080">
                        <a:lnSpc>
                          <a:spcPts val="1910"/>
                        </a:lnSpc>
                      </a:pPr>
                      <a:r>
                        <a:rPr sz="1600" spc="-10" dirty="0">
                          <a:latin typeface="Arial"/>
                          <a:cs typeface="Arial"/>
                        </a:rPr>
                        <a:t>non-</a:t>
                      </a:r>
                      <a:r>
                        <a:rPr sz="1600" dirty="0">
                          <a:latin typeface="Arial"/>
                          <a:cs typeface="Arial"/>
                        </a:rPr>
                        <a:t>conforming</a:t>
                      </a:r>
                      <a:r>
                        <a:rPr sz="1600" spc="-15" dirty="0">
                          <a:latin typeface="Arial"/>
                          <a:cs typeface="Arial"/>
                        </a:rPr>
                        <a:t> </a:t>
                      </a:r>
                      <a:r>
                        <a:rPr sz="1600" dirty="0">
                          <a:latin typeface="Arial"/>
                          <a:cs typeface="Arial"/>
                        </a:rPr>
                        <a:t>or</a:t>
                      </a:r>
                      <a:r>
                        <a:rPr sz="1600" spc="-25" dirty="0">
                          <a:latin typeface="Arial"/>
                          <a:cs typeface="Arial"/>
                        </a:rPr>
                        <a:t> </a:t>
                      </a:r>
                      <a:r>
                        <a:rPr sz="1600" dirty="0">
                          <a:latin typeface="Arial"/>
                          <a:cs typeface="Arial"/>
                        </a:rPr>
                        <a:t>illegal</a:t>
                      </a:r>
                      <a:r>
                        <a:rPr sz="1600" spc="-35" dirty="0">
                          <a:latin typeface="Arial"/>
                          <a:cs typeface="Arial"/>
                        </a:rPr>
                        <a:t> </a:t>
                      </a:r>
                      <a:r>
                        <a:rPr sz="1600" spc="-10" dirty="0">
                          <a:latin typeface="Arial"/>
                          <a:cs typeface="Arial"/>
                        </a:rPr>
                        <a:t>uses.</a:t>
                      </a:r>
                      <a:endParaRPr sz="1600">
                        <a:latin typeface="Arial"/>
                        <a:cs typeface="Arial"/>
                      </a:endParaRPr>
                    </a:p>
                  </a:txBody>
                  <a:tcPr marL="0" marR="0" marT="139065" marB="0">
                    <a:lnL w="12700">
                      <a:solidFill>
                        <a:srgbClr val="FFFFFF"/>
                      </a:solidFill>
                      <a:prstDash val="solid"/>
                    </a:lnL>
                    <a:lnR w="12700">
                      <a:solidFill>
                        <a:srgbClr val="0E9ED4"/>
                      </a:solidFill>
                      <a:prstDash val="solid"/>
                    </a:lnR>
                    <a:lnT w="12700">
                      <a:solidFill>
                        <a:srgbClr val="FFFFFF"/>
                      </a:solidFill>
                      <a:prstDash val="solid"/>
                    </a:lnT>
                    <a:lnB w="12700">
                      <a:solidFill>
                        <a:srgbClr val="FFFFFF"/>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7693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994"/>
                        </a:spcBef>
                      </a:pPr>
                      <a:endParaRPr sz="1600">
                        <a:latin typeface="Times New Roman"/>
                        <a:cs typeface="Times New Roman"/>
                      </a:endParaRPr>
                    </a:p>
                    <a:p>
                      <a:pPr marL="5080" marR="581025">
                        <a:lnSpc>
                          <a:spcPts val="1900"/>
                        </a:lnSpc>
                      </a:pPr>
                      <a:r>
                        <a:rPr sz="1600" b="1" dirty="0">
                          <a:latin typeface="Arial"/>
                          <a:cs typeface="Arial"/>
                        </a:rPr>
                        <a:t>Affordable</a:t>
                      </a:r>
                      <a:r>
                        <a:rPr sz="1600" b="1" spc="-75" dirty="0">
                          <a:latin typeface="Arial"/>
                          <a:cs typeface="Arial"/>
                        </a:rPr>
                        <a:t> </a:t>
                      </a:r>
                      <a:r>
                        <a:rPr sz="1600" b="1" spc="-10" dirty="0">
                          <a:latin typeface="Arial"/>
                          <a:cs typeface="Arial"/>
                        </a:rPr>
                        <a:t>Housing </a:t>
                      </a:r>
                      <a:r>
                        <a:rPr sz="1600" b="1" dirty="0">
                          <a:latin typeface="Arial"/>
                          <a:cs typeface="Arial"/>
                        </a:rPr>
                        <a:t>Review in</a:t>
                      </a:r>
                      <a:r>
                        <a:rPr sz="1600" b="1" spc="-35" dirty="0">
                          <a:latin typeface="Arial"/>
                          <a:cs typeface="Arial"/>
                        </a:rPr>
                        <a:t> </a:t>
                      </a:r>
                      <a:r>
                        <a:rPr sz="1600" b="1" spc="-10" dirty="0">
                          <a:latin typeface="Arial"/>
                          <a:cs typeface="Arial"/>
                        </a:rPr>
                        <a:t>eCLIPSE</a:t>
                      </a:r>
                      <a:endParaRPr sz="1600">
                        <a:latin typeface="Arial"/>
                        <a:cs typeface="Arial"/>
                      </a:endParaRPr>
                    </a:p>
                  </a:txBody>
                  <a:tcPr marL="0" marR="0" marT="126364" marB="0">
                    <a:lnL w="12700">
                      <a:solidFill>
                        <a:srgbClr val="0E9ED4"/>
                      </a:solidFill>
                      <a:prstDash val="solid"/>
                    </a:lnL>
                    <a:lnR w="12700">
                      <a:solidFill>
                        <a:srgbClr val="FFFFFF"/>
                      </a:solidFill>
                      <a:prstDash val="solid"/>
                    </a:lnR>
                    <a:lnT w="12700">
                      <a:solidFill>
                        <a:srgbClr val="FFFFFF"/>
                      </a:solidFill>
                      <a:prstDash val="solid"/>
                    </a:lnT>
                    <a:lnB>
                      <a:noFill/>
                    </a:lnB>
                    <a:lnTlToBr w="12700" cmpd="sng">
                      <a:noFill/>
                      <a:prstDash val="solid"/>
                    </a:lnTlToBr>
                    <a:lnBlToTr w="12700" cmpd="sng">
                      <a:noFill/>
                      <a:prstDash val="solid"/>
                    </a:lnBlToTr>
                    <a:solidFill>
                      <a:srgbClr val="D5EAF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080" marR="130175">
                        <a:lnSpc>
                          <a:spcPct val="99400"/>
                        </a:lnSpc>
                        <a:spcBef>
                          <a:spcPts val="844"/>
                        </a:spcBef>
                      </a:pPr>
                      <a:r>
                        <a:rPr sz="1600" dirty="0">
                          <a:latin typeface="Arial"/>
                          <a:cs typeface="Arial"/>
                        </a:rPr>
                        <a:t>Adopted</a:t>
                      </a:r>
                      <a:r>
                        <a:rPr sz="1600" spc="-40" dirty="0">
                          <a:latin typeface="Arial"/>
                          <a:cs typeface="Arial"/>
                        </a:rPr>
                        <a:t> </a:t>
                      </a:r>
                      <a:r>
                        <a:rPr sz="1600" dirty="0">
                          <a:latin typeface="Arial"/>
                          <a:cs typeface="Arial"/>
                        </a:rPr>
                        <a:t>eCLIPSE</a:t>
                      </a:r>
                      <a:r>
                        <a:rPr sz="1600" spc="-30" dirty="0">
                          <a:latin typeface="Arial"/>
                          <a:cs typeface="Arial"/>
                        </a:rPr>
                        <a:t> </a:t>
                      </a:r>
                      <a:r>
                        <a:rPr sz="1600" dirty="0">
                          <a:latin typeface="Arial"/>
                          <a:cs typeface="Arial"/>
                        </a:rPr>
                        <a:t>modification</a:t>
                      </a:r>
                      <a:r>
                        <a:rPr sz="1600" spc="-45" dirty="0">
                          <a:latin typeface="Arial"/>
                          <a:cs typeface="Arial"/>
                        </a:rPr>
                        <a:t> </a:t>
                      </a:r>
                      <a:r>
                        <a:rPr sz="1600" dirty="0">
                          <a:latin typeface="Arial"/>
                          <a:cs typeface="Arial"/>
                        </a:rPr>
                        <a:t>that</a:t>
                      </a:r>
                      <a:r>
                        <a:rPr sz="1600" spc="-25" dirty="0">
                          <a:latin typeface="Arial"/>
                          <a:cs typeface="Arial"/>
                        </a:rPr>
                        <a:t> </a:t>
                      </a:r>
                      <a:r>
                        <a:rPr sz="1600" dirty="0">
                          <a:latin typeface="Arial"/>
                          <a:cs typeface="Arial"/>
                        </a:rPr>
                        <a:t>for</a:t>
                      </a:r>
                      <a:r>
                        <a:rPr sz="1600" spc="-20" dirty="0">
                          <a:latin typeface="Arial"/>
                          <a:cs typeface="Arial"/>
                        </a:rPr>
                        <a:t> </a:t>
                      </a:r>
                      <a:r>
                        <a:rPr sz="1600" dirty="0">
                          <a:latin typeface="Arial"/>
                          <a:cs typeface="Arial"/>
                        </a:rPr>
                        <a:t>permits</a:t>
                      </a:r>
                      <a:r>
                        <a:rPr sz="1600" spc="-25" dirty="0">
                          <a:latin typeface="Arial"/>
                          <a:cs typeface="Arial"/>
                        </a:rPr>
                        <a:t> </a:t>
                      </a:r>
                      <a:r>
                        <a:rPr sz="1600" dirty="0">
                          <a:latin typeface="Arial"/>
                          <a:cs typeface="Arial"/>
                        </a:rPr>
                        <a:t>associated</a:t>
                      </a:r>
                      <a:r>
                        <a:rPr sz="1600" spc="-45" dirty="0">
                          <a:latin typeface="Arial"/>
                          <a:cs typeface="Arial"/>
                        </a:rPr>
                        <a:t> </a:t>
                      </a:r>
                      <a:r>
                        <a:rPr sz="1600" dirty="0">
                          <a:latin typeface="Arial"/>
                          <a:cs typeface="Arial"/>
                        </a:rPr>
                        <a:t>with</a:t>
                      </a:r>
                      <a:r>
                        <a:rPr sz="1600" spc="-30" dirty="0">
                          <a:latin typeface="Arial"/>
                          <a:cs typeface="Arial"/>
                        </a:rPr>
                        <a:t> </a:t>
                      </a:r>
                      <a:r>
                        <a:rPr sz="1600" dirty="0">
                          <a:latin typeface="Arial"/>
                          <a:cs typeface="Arial"/>
                        </a:rPr>
                        <a:t>eligible</a:t>
                      </a:r>
                      <a:r>
                        <a:rPr sz="1600" spc="-60" dirty="0">
                          <a:latin typeface="Arial"/>
                          <a:cs typeface="Arial"/>
                        </a:rPr>
                        <a:t> </a:t>
                      </a:r>
                      <a:r>
                        <a:rPr sz="1600" spc="-10" dirty="0">
                          <a:latin typeface="Arial"/>
                          <a:cs typeface="Arial"/>
                        </a:rPr>
                        <a:t>affordable </a:t>
                      </a:r>
                      <a:r>
                        <a:rPr sz="1600" dirty="0">
                          <a:latin typeface="Arial"/>
                          <a:cs typeface="Arial"/>
                        </a:rPr>
                        <a:t>housing</a:t>
                      </a:r>
                      <a:r>
                        <a:rPr sz="1600" spc="-60" dirty="0">
                          <a:latin typeface="Arial"/>
                          <a:cs typeface="Arial"/>
                        </a:rPr>
                        <a:t> </a:t>
                      </a:r>
                      <a:r>
                        <a:rPr sz="1600" dirty="0">
                          <a:latin typeface="Arial"/>
                          <a:cs typeface="Arial"/>
                        </a:rPr>
                        <a:t>projects</a:t>
                      </a:r>
                      <a:r>
                        <a:rPr sz="1600" spc="-45" dirty="0">
                          <a:latin typeface="Arial"/>
                          <a:cs typeface="Arial"/>
                        </a:rPr>
                        <a:t> </a:t>
                      </a:r>
                      <a:r>
                        <a:rPr sz="1600" dirty="0">
                          <a:latin typeface="Arial"/>
                          <a:cs typeface="Arial"/>
                        </a:rPr>
                        <a:t>to</a:t>
                      </a:r>
                      <a:r>
                        <a:rPr sz="1600" spc="-35" dirty="0">
                          <a:latin typeface="Arial"/>
                          <a:cs typeface="Arial"/>
                        </a:rPr>
                        <a:t> </a:t>
                      </a:r>
                      <a:r>
                        <a:rPr sz="1600" dirty="0">
                          <a:latin typeface="Arial"/>
                          <a:cs typeface="Arial"/>
                        </a:rPr>
                        <a:t>be</a:t>
                      </a:r>
                      <a:r>
                        <a:rPr sz="1600" spc="-35" dirty="0">
                          <a:latin typeface="Arial"/>
                          <a:cs typeface="Arial"/>
                        </a:rPr>
                        <a:t> </a:t>
                      </a:r>
                      <a:r>
                        <a:rPr sz="1600" dirty="0">
                          <a:latin typeface="Arial"/>
                          <a:cs typeface="Arial"/>
                        </a:rPr>
                        <a:t>certified</a:t>
                      </a:r>
                      <a:r>
                        <a:rPr sz="1600" spc="-50" dirty="0">
                          <a:latin typeface="Arial"/>
                          <a:cs typeface="Arial"/>
                        </a:rPr>
                        <a:t> </a:t>
                      </a:r>
                      <a:r>
                        <a:rPr sz="1600" dirty="0">
                          <a:latin typeface="Arial"/>
                          <a:cs typeface="Arial"/>
                        </a:rPr>
                        <a:t>for</a:t>
                      </a:r>
                      <a:r>
                        <a:rPr sz="1600" spc="-25" dirty="0">
                          <a:latin typeface="Arial"/>
                          <a:cs typeface="Arial"/>
                        </a:rPr>
                        <a:t> </a:t>
                      </a:r>
                      <a:r>
                        <a:rPr sz="1600" dirty="0">
                          <a:latin typeface="Arial"/>
                          <a:cs typeface="Arial"/>
                        </a:rPr>
                        <a:t>prioritized</a:t>
                      </a:r>
                      <a:r>
                        <a:rPr sz="1600" spc="-60" dirty="0">
                          <a:latin typeface="Arial"/>
                          <a:cs typeface="Arial"/>
                        </a:rPr>
                        <a:t> </a:t>
                      </a:r>
                      <a:r>
                        <a:rPr sz="1600" dirty="0">
                          <a:latin typeface="Arial"/>
                          <a:cs typeface="Arial"/>
                        </a:rPr>
                        <a:t>L&amp;I</a:t>
                      </a:r>
                      <a:r>
                        <a:rPr sz="1600" spc="-35" dirty="0">
                          <a:latin typeface="Arial"/>
                          <a:cs typeface="Arial"/>
                        </a:rPr>
                        <a:t> </a:t>
                      </a:r>
                      <a:r>
                        <a:rPr sz="1600" dirty="0">
                          <a:latin typeface="Arial"/>
                          <a:cs typeface="Arial"/>
                        </a:rPr>
                        <a:t>reviews</a:t>
                      </a:r>
                      <a:r>
                        <a:rPr sz="1600" spc="-40" dirty="0">
                          <a:latin typeface="Arial"/>
                          <a:cs typeface="Arial"/>
                        </a:rPr>
                        <a:t> </a:t>
                      </a:r>
                      <a:r>
                        <a:rPr sz="1600" dirty="0">
                          <a:latin typeface="Arial"/>
                          <a:cs typeface="Arial"/>
                        </a:rPr>
                        <a:t>and/or</a:t>
                      </a:r>
                      <a:r>
                        <a:rPr sz="1600" spc="-30" dirty="0">
                          <a:latin typeface="Arial"/>
                          <a:cs typeface="Arial"/>
                        </a:rPr>
                        <a:t> </a:t>
                      </a:r>
                      <a:r>
                        <a:rPr sz="1600" dirty="0">
                          <a:latin typeface="Arial"/>
                          <a:cs typeface="Arial"/>
                        </a:rPr>
                        <a:t>Development</a:t>
                      </a:r>
                      <a:r>
                        <a:rPr sz="1600" spc="-45" dirty="0">
                          <a:latin typeface="Arial"/>
                          <a:cs typeface="Arial"/>
                        </a:rPr>
                        <a:t> </a:t>
                      </a:r>
                      <a:r>
                        <a:rPr sz="1600" spc="-10" dirty="0">
                          <a:latin typeface="Arial"/>
                          <a:cs typeface="Arial"/>
                        </a:rPr>
                        <a:t>Impact </a:t>
                      </a:r>
                      <a:r>
                        <a:rPr sz="1600" dirty="0">
                          <a:latin typeface="Arial"/>
                          <a:cs typeface="Arial"/>
                        </a:rPr>
                        <a:t>Tax</a:t>
                      </a:r>
                      <a:r>
                        <a:rPr sz="1600" spc="-30" dirty="0">
                          <a:latin typeface="Arial"/>
                          <a:cs typeface="Arial"/>
                        </a:rPr>
                        <a:t> </a:t>
                      </a:r>
                      <a:r>
                        <a:rPr sz="1600" spc="-10" dirty="0">
                          <a:latin typeface="Arial"/>
                          <a:cs typeface="Arial"/>
                        </a:rPr>
                        <a:t>exemption.</a:t>
                      </a:r>
                      <a:endParaRPr sz="1600">
                        <a:latin typeface="Arial"/>
                        <a:cs typeface="Arial"/>
                      </a:endParaRPr>
                    </a:p>
                  </a:txBody>
                  <a:tcPr marL="0" marR="0" marT="107314" marB="0">
                    <a:lnL w="12700">
                      <a:solidFill>
                        <a:srgbClr val="FFFFFF"/>
                      </a:solidFill>
                      <a:prstDash val="solid"/>
                    </a:lnL>
                    <a:lnR w="12700">
                      <a:solidFill>
                        <a:srgbClr val="0E9ED4"/>
                      </a:solidFill>
                      <a:prstDash val="solid"/>
                    </a:lnR>
                    <a:lnT w="12700">
                      <a:solidFill>
                        <a:srgbClr val="FFFFFF"/>
                      </a:solidFill>
                      <a:prstDash val="solid"/>
                    </a:lnT>
                    <a:lnB>
                      <a:noFill/>
                    </a:lnB>
                    <a:lnTlToBr w="12700" cmpd="sng">
                      <a:noFill/>
                      <a:prstDash val="solid"/>
                    </a:lnTlToBr>
                    <a:lnBlToTr w="12700" cmpd="sng">
                      <a:noFill/>
                      <a:prstDash val="solid"/>
                    </a:lnBlToTr>
                    <a:solidFill>
                      <a:srgbClr val="D5EAFD"/>
                    </a:solidFill>
                  </a:tcPr>
                </a:tc>
                <a:extLst>
                  <a:ext uri="{0D108BD9-81ED-4DB2-BD59-A6C34878D82A}">
                    <a16:rowId xmlns:a16="http://schemas.microsoft.com/office/drawing/2014/main" val="10005"/>
                  </a:ext>
                </a:extLst>
              </a:tr>
              <a:tr h="55181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080" marR="633730">
                        <a:lnSpc>
                          <a:spcPts val="1900"/>
                        </a:lnSpc>
                        <a:spcBef>
                          <a:spcPts val="275"/>
                        </a:spcBef>
                      </a:pPr>
                      <a:r>
                        <a:rPr sz="1600" b="1" dirty="0">
                          <a:latin typeface="Arial"/>
                          <a:cs typeface="Arial"/>
                        </a:rPr>
                        <a:t>Gap</a:t>
                      </a:r>
                      <a:r>
                        <a:rPr sz="1600" b="1" spc="-35" dirty="0">
                          <a:latin typeface="Arial"/>
                          <a:cs typeface="Arial"/>
                        </a:rPr>
                        <a:t> </a:t>
                      </a:r>
                      <a:r>
                        <a:rPr sz="1600" b="1" dirty="0">
                          <a:latin typeface="Arial"/>
                          <a:cs typeface="Arial"/>
                        </a:rPr>
                        <a:t>Financing</a:t>
                      </a:r>
                      <a:r>
                        <a:rPr sz="1600" b="1" spc="-30" dirty="0">
                          <a:latin typeface="Arial"/>
                          <a:cs typeface="Arial"/>
                        </a:rPr>
                        <a:t> </a:t>
                      </a:r>
                      <a:r>
                        <a:rPr sz="1600" b="1" spc="-25" dirty="0">
                          <a:latin typeface="Arial"/>
                          <a:cs typeface="Arial"/>
                        </a:rPr>
                        <a:t>and </a:t>
                      </a:r>
                      <a:r>
                        <a:rPr sz="1600" b="1" spc="-20" dirty="0">
                          <a:latin typeface="Arial"/>
                          <a:cs typeface="Arial"/>
                        </a:rPr>
                        <a:t>MIHB</a:t>
                      </a:r>
                      <a:endParaRPr sz="1600">
                        <a:latin typeface="Arial"/>
                        <a:cs typeface="Arial"/>
                      </a:endParaRPr>
                    </a:p>
                  </a:txBody>
                  <a:tcPr marL="0" marR="0" marT="34925" marB="0">
                    <a:lnL w="12700">
                      <a:solidFill>
                        <a:srgbClr val="0E9ED4"/>
                      </a:solidFill>
                      <a:prstDash val="solid"/>
                    </a:lnL>
                    <a:lnR w="12700">
                      <a:solidFill>
                        <a:srgbClr val="FFFFFF"/>
                      </a:solidFill>
                      <a:prstDash val="solid"/>
                    </a:lnR>
                    <a:lnT>
                      <a:noFill/>
                    </a:lnT>
                    <a:lnB w="12700">
                      <a:solidFill>
                        <a:srgbClr val="0E9ED4"/>
                      </a:solidFill>
                      <a:prstDash val="soli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5080" marR="608330">
                        <a:lnSpc>
                          <a:spcPts val="1900"/>
                        </a:lnSpc>
                        <a:spcBef>
                          <a:spcPts val="275"/>
                        </a:spcBef>
                      </a:pPr>
                      <a:r>
                        <a:rPr sz="1600" dirty="0">
                          <a:latin typeface="Arial"/>
                          <a:cs typeface="Arial"/>
                        </a:rPr>
                        <a:t>Allow</a:t>
                      </a:r>
                      <a:r>
                        <a:rPr sz="1600" spc="-60" dirty="0">
                          <a:latin typeface="Arial"/>
                          <a:cs typeface="Arial"/>
                        </a:rPr>
                        <a:t> </a:t>
                      </a:r>
                      <a:r>
                        <a:rPr sz="1600" dirty="0">
                          <a:latin typeface="Arial"/>
                          <a:cs typeface="Arial"/>
                        </a:rPr>
                        <a:t>LIHTC</a:t>
                      </a:r>
                      <a:r>
                        <a:rPr sz="1600" spc="-30" dirty="0">
                          <a:latin typeface="Arial"/>
                          <a:cs typeface="Arial"/>
                        </a:rPr>
                        <a:t> </a:t>
                      </a:r>
                      <a:r>
                        <a:rPr sz="1600" dirty="0">
                          <a:latin typeface="Arial"/>
                          <a:cs typeface="Arial"/>
                        </a:rPr>
                        <a:t>projects</a:t>
                      </a:r>
                      <a:r>
                        <a:rPr sz="1600" spc="-35" dirty="0">
                          <a:latin typeface="Arial"/>
                          <a:cs typeface="Arial"/>
                        </a:rPr>
                        <a:t> </a:t>
                      </a:r>
                      <a:r>
                        <a:rPr sz="1600" dirty="0">
                          <a:latin typeface="Arial"/>
                          <a:cs typeface="Arial"/>
                        </a:rPr>
                        <a:t>utilizing</a:t>
                      </a:r>
                      <a:r>
                        <a:rPr sz="1600" spc="-75" dirty="0">
                          <a:latin typeface="Arial"/>
                          <a:cs typeface="Arial"/>
                        </a:rPr>
                        <a:t> </a:t>
                      </a:r>
                      <a:r>
                        <a:rPr sz="1600" dirty="0">
                          <a:latin typeface="Arial"/>
                          <a:cs typeface="Arial"/>
                        </a:rPr>
                        <a:t>City</a:t>
                      </a:r>
                      <a:r>
                        <a:rPr sz="1600" spc="-35" dirty="0">
                          <a:latin typeface="Arial"/>
                          <a:cs typeface="Arial"/>
                        </a:rPr>
                        <a:t> </a:t>
                      </a:r>
                      <a:r>
                        <a:rPr sz="1600" dirty="0">
                          <a:latin typeface="Arial"/>
                          <a:cs typeface="Arial"/>
                        </a:rPr>
                        <a:t>funding</a:t>
                      </a:r>
                      <a:r>
                        <a:rPr sz="1600" spc="-40" dirty="0">
                          <a:latin typeface="Arial"/>
                          <a:cs typeface="Arial"/>
                        </a:rPr>
                        <a:t> </a:t>
                      </a:r>
                      <a:r>
                        <a:rPr sz="1600" dirty="0">
                          <a:latin typeface="Arial"/>
                          <a:cs typeface="Arial"/>
                        </a:rPr>
                        <a:t>to</a:t>
                      </a:r>
                      <a:r>
                        <a:rPr sz="1600" spc="-25" dirty="0">
                          <a:latin typeface="Arial"/>
                          <a:cs typeface="Arial"/>
                        </a:rPr>
                        <a:t> </a:t>
                      </a:r>
                      <a:r>
                        <a:rPr sz="1600" dirty="0">
                          <a:latin typeface="Arial"/>
                          <a:cs typeface="Arial"/>
                        </a:rPr>
                        <a:t>opt</a:t>
                      </a:r>
                      <a:r>
                        <a:rPr sz="1600" spc="-30" dirty="0">
                          <a:latin typeface="Arial"/>
                          <a:cs typeface="Arial"/>
                        </a:rPr>
                        <a:t> </a:t>
                      </a:r>
                      <a:r>
                        <a:rPr sz="1600" dirty="0">
                          <a:latin typeface="Arial"/>
                          <a:cs typeface="Arial"/>
                        </a:rPr>
                        <a:t>into</a:t>
                      </a:r>
                      <a:r>
                        <a:rPr sz="1600" spc="-40" dirty="0">
                          <a:latin typeface="Arial"/>
                          <a:cs typeface="Arial"/>
                        </a:rPr>
                        <a:t> </a:t>
                      </a:r>
                      <a:r>
                        <a:rPr sz="1600" dirty="0">
                          <a:latin typeface="Arial"/>
                          <a:cs typeface="Arial"/>
                        </a:rPr>
                        <a:t>the</a:t>
                      </a:r>
                      <a:r>
                        <a:rPr sz="1600" spc="-25" dirty="0">
                          <a:latin typeface="Arial"/>
                          <a:cs typeface="Arial"/>
                        </a:rPr>
                        <a:t> </a:t>
                      </a:r>
                      <a:r>
                        <a:rPr sz="1600" dirty="0">
                          <a:latin typeface="Arial"/>
                          <a:cs typeface="Arial"/>
                        </a:rPr>
                        <a:t>Mixed</a:t>
                      </a:r>
                      <a:r>
                        <a:rPr sz="1600" spc="-25" dirty="0">
                          <a:latin typeface="Arial"/>
                          <a:cs typeface="Arial"/>
                        </a:rPr>
                        <a:t> </a:t>
                      </a:r>
                      <a:r>
                        <a:rPr sz="1600" dirty="0">
                          <a:latin typeface="Arial"/>
                          <a:cs typeface="Arial"/>
                        </a:rPr>
                        <a:t>Income</a:t>
                      </a:r>
                      <a:r>
                        <a:rPr sz="1600" spc="-25" dirty="0">
                          <a:latin typeface="Arial"/>
                          <a:cs typeface="Arial"/>
                        </a:rPr>
                        <a:t> </a:t>
                      </a:r>
                      <a:r>
                        <a:rPr sz="1600" spc="-10" dirty="0">
                          <a:latin typeface="Arial"/>
                          <a:cs typeface="Arial"/>
                        </a:rPr>
                        <a:t>Housing </a:t>
                      </a:r>
                      <a:r>
                        <a:rPr sz="1600" dirty="0">
                          <a:latin typeface="Arial"/>
                          <a:cs typeface="Arial"/>
                        </a:rPr>
                        <a:t>Bonus</a:t>
                      </a:r>
                      <a:r>
                        <a:rPr sz="1600" spc="-30" dirty="0">
                          <a:latin typeface="Arial"/>
                          <a:cs typeface="Arial"/>
                        </a:rPr>
                        <a:t> </a:t>
                      </a:r>
                      <a:r>
                        <a:rPr sz="1600" dirty="0">
                          <a:latin typeface="Arial"/>
                          <a:cs typeface="Arial"/>
                        </a:rPr>
                        <a:t>(MIHB)</a:t>
                      </a:r>
                      <a:r>
                        <a:rPr sz="1600" spc="-15" dirty="0">
                          <a:latin typeface="Arial"/>
                          <a:cs typeface="Arial"/>
                        </a:rPr>
                        <a:t> </a:t>
                      </a:r>
                      <a:r>
                        <a:rPr sz="1600" dirty="0">
                          <a:latin typeface="Arial"/>
                          <a:cs typeface="Arial"/>
                        </a:rPr>
                        <a:t>for</a:t>
                      </a:r>
                      <a:r>
                        <a:rPr sz="1600" spc="-15" dirty="0">
                          <a:latin typeface="Arial"/>
                          <a:cs typeface="Arial"/>
                        </a:rPr>
                        <a:t> </a:t>
                      </a:r>
                      <a:r>
                        <a:rPr sz="1600" dirty="0">
                          <a:latin typeface="Arial"/>
                          <a:cs typeface="Arial"/>
                        </a:rPr>
                        <a:t>added,</a:t>
                      </a:r>
                      <a:r>
                        <a:rPr sz="1600" spc="-20" dirty="0">
                          <a:latin typeface="Arial"/>
                          <a:cs typeface="Arial"/>
                        </a:rPr>
                        <a:t> by-</a:t>
                      </a:r>
                      <a:r>
                        <a:rPr sz="1600" dirty="0">
                          <a:latin typeface="Arial"/>
                          <a:cs typeface="Arial"/>
                        </a:rPr>
                        <a:t>right </a:t>
                      </a:r>
                      <a:r>
                        <a:rPr sz="1600" spc="-10" dirty="0">
                          <a:latin typeface="Arial"/>
                          <a:cs typeface="Arial"/>
                        </a:rPr>
                        <a:t>density.</a:t>
                      </a:r>
                      <a:endParaRPr sz="1600" dirty="0">
                        <a:latin typeface="Arial"/>
                        <a:cs typeface="Arial"/>
                      </a:endParaRPr>
                    </a:p>
                  </a:txBody>
                  <a:tcPr marL="0" marR="0" marT="34925" marB="0">
                    <a:lnL w="12700">
                      <a:solidFill>
                        <a:srgbClr val="FFFFFF"/>
                      </a:solidFill>
                      <a:prstDash val="solid"/>
                    </a:lnL>
                    <a:lnR w="12700">
                      <a:solidFill>
                        <a:srgbClr val="0E9ED4"/>
                      </a:solidFill>
                      <a:prstDash val="solid"/>
                    </a:lnR>
                    <a:lnT>
                      <a:noFill/>
                    </a:lnT>
                    <a:lnB w="12700">
                      <a:solidFill>
                        <a:srgbClr val="0E9ED4"/>
                      </a:solidFill>
                      <a:prstDash val="soli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87017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8F16E-8DDE-DDAE-6442-5094C4459368}"/>
              </a:ext>
            </a:extLst>
          </p:cNvPr>
          <p:cNvSpPr>
            <a:spLocks noGrp="1"/>
          </p:cNvSpPr>
          <p:nvPr>
            <p:ph type="title"/>
          </p:nvPr>
        </p:nvSpPr>
        <p:spPr/>
        <p:txBody>
          <a:bodyPr/>
          <a:lstStyle/>
          <a:p>
            <a:r>
              <a:rPr lang="en-US" dirty="0"/>
              <a:t>Plan Context &amp; Core Principles</a:t>
            </a:r>
          </a:p>
        </p:txBody>
      </p:sp>
      <p:sp>
        <p:nvSpPr>
          <p:cNvPr id="2" name="Footer Placeholder 4">
            <a:extLst>
              <a:ext uri="{FF2B5EF4-FFF2-40B4-BE49-F238E27FC236}">
                <a16:creationId xmlns:a16="http://schemas.microsoft.com/office/drawing/2014/main" id="{18980379-67CA-8664-028F-83F0E2E94719}"/>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Philadelphia H.O.M.E. Initiative</a:t>
            </a:r>
          </a:p>
        </p:txBody>
      </p:sp>
      <p:sp>
        <p:nvSpPr>
          <p:cNvPr id="3" name="Slide Number Placeholder 2">
            <a:extLst>
              <a:ext uri="{FF2B5EF4-FFF2-40B4-BE49-F238E27FC236}">
                <a16:creationId xmlns:a16="http://schemas.microsoft.com/office/drawing/2014/main" id="{A714B4FB-BB97-493C-681E-39B73F0B53B4}"/>
              </a:ext>
            </a:extLst>
          </p:cNvPr>
          <p:cNvSpPr>
            <a:spLocks noGrp="1"/>
          </p:cNvSpPr>
          <p:nvPr>
            <p:ph type="sldNum" sz="quarter" idx="12"/>
          </p:nvPr>
        </p:nvSpPr>
        <p:spPr/>
        <p:txBody>
          <a:bodyPr/>
          <a:lstStyle/>
          <a:p>
            <a:fld id="{97586EE6-E982-4B55-865E-DD5294D17279}" type="slidenum">
              <a:rPr lang="en-US" smtClean="0"/>
              <a:t>2</a:t>
            </a:fld>
            <a:endParaRPr lang="en-US"/>
          </a:p>
        </p:txBody>
      </p:sp>
    </p:spTree>
    <p:extLst>
      <p:ext uri="{BB962C8B-B14F-4D97-AF65-F5344CB8AC3E}">
        <p14:creationId xmlns:p14="http://schemas.microsoft.com/office/powerpoint/2010/main" val="337352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52CB7-F0B6-5389-AB70-3DB6FF71E0F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695111C-373E-9C05-C637-9F7FD330C5D7}"/>
              </a:ext>
            </a:extLst>
          </p:cNvPr>
          <p:cNvSpPr>
            <a:spLocks noGrp="1"/>
          </p:cNvSpPr>
          <p:nvPr>
            <p:ph type="title"/>
          </p:nvPr>
        </p:nvSpPr>
        <p:spPr/>
        <p:txBody>
          <a:bodyPr/>
          <a:lstStyle/>
          <a:p>
            <a:r>
              <a:rPr lang="en-US"/>
              <a:t>Next Steps</a:t>
            </a:r>
          </a:p>
        </p:txBody>
      </p:sp>
      <p:sp>
        <p:nvSpPr>
          <p:cNvPr id="2" name="Footer Placeholder 4">
            <a:extLst>
              <a:ext uri="{FF2B5EF4-FFF2-40B4-BE49-F238E27FC236}">
                <a16:creationId xmlns:a16="http://schemas.microsoft.com/office/drawing/2014/main" id="{A53DBCB8-E872-D537-40A6-F18EE0DCBB58}"/>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Philadelphia H.O.M.E. Initiative</a:t>
            </a:r>
          </a:p>
        </p:txBody>
      </p:sp>
      <p:sp>
        <p:nvSpPr>
          <p:cNvPr id="3" name="Slide Number Placeholder 2">
            <a:extLst>
              <a:ext uri="{FF2B5EF4-FFF2-40B4-BE49-F238E27FC236}">
                <a16:creationId xmlns:a16="http://schemas.microsoft.com/office/drawing/2014/main" id="{ADE3D2C6-F107-81DC-E04F-44F1F38A2E5A}"/>
              </a:ext>
            </a:extLst>
          </p:cNvPr>
          <p:cNvSpPr>
            <a:spLocks noGrp="1"/>
          </p:cNvSpPr>
          <p:nvPr>
            <p:ph type="sldNum" sz="quarter" idx="12"/>
          </p:nvPr>
        </p:nvSpPr>
        <p:spPr/>
        <p:txBody>
          <a:bodyPr/>
          <a:lstStyle/>
          <a:p>
            <a:fld id="{97586EE6-E982-4B55-865E-DD5294D17279}" type="slidenum">
              <a:rPr lang="en-US" smtClean="0"/>
              <a:t>20</a:t>
            </a:fld>
            <a:endParaRPr lang="en-US"/>
          </a:p>
        </p:txBody>
      </p:sp>
    </p:spTree>
    <p:extLst>
      <p:ext uri="{BB962C8B-B14F-4D97-AF65-F5344CB8AC3E}">
        <p14:creationId xmlns:p14="http://schemas.microsoft.com/office/powerpoint/2010/main" val="311067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1CA690-D9A5-FE2C-D725-DBF43936DBEA}"/>
              </a:ext>
            </a:extLst>
          </p:cNvPr>
          <p:cNvSpPr>
            <a:spLocks noGrp="1"/>
          </p:cNvSpPr>
          <p:nvPr>
            <p:ph idx="1"/>
          </p:nvPr>
        </p:nvSpPr>
        <p:spPr/>
        <p:txBody>
          <a:bodyPr>
            <a:normAutofit fontScale="55000" lnSpcReduction="20000"/>
          </a:bodyPr>
          <a:lstStyle/>
          <a:p>
            <a:pPr marL="0" indent="0">
              <a:spcBef>
                <a:spcPts val="1200"/>
              </a:spcBef>
              <a:spcAft>
                <a:spcPts val="600"/>
              </a:spcAft>
              <a:buNone/>
            </a:pPr>
            <a:r>
              <a:rPr lang="en-US" sz="3200" b="1" dirty="0"/>
              <a:t>Annual Program Statement &amp; Budget</a:t>
            </a:r>
          </a:p>
          <a:p>
            <a:pPr marL="0" indent="0">
              <a:spcBef>
                <a:spcPts val="1200"/>
              </a:spcBef>
              <a:spcAft>
                <a:spcPts val="600"/>
              </a:spcAft>
              <a:buNone/>
            </a:pPr>
            <a:r>
              <a:rPr lang="en-US" dirty="0"/>
              <a:t>Submission Requirements:</a:t>
            </a:r>
          </a:p>
          <a:p>
            <a:pPr lvl="1">
              <a:lnSpc>
                <a:spcPct val="120000"/>
              </a:lnSpc>
              <a:spcBef>
                <a:spcPts val="1200"/>
              </a:spcBef>
              <a:spcAft>
                <a:spcPts val="600"/>
              </a:spcAft>
            </a:pPr>
            <a:r>
              <a:rPr lang="en-US" b="1" dirty="0"/>
              <a:t>Preliminary Submission: </a:t>
            </a:r>
            <a:r>
              <a:rPr lang="en-US" dirty="0"/>
              <a:t>At least 60 days before the final submission, the Mayor must send a preliminary Annual Program Statement and Budget to each member of the Council.</a:t>
            </a:r>
          </a:p>
          <a:p>
            <a:pPr lvl="1">
              <a:lnSpc>
                <a:spcPct val="120000"/>
              </a:lnSpc>
              <a:spcBef>
                <a:spcPts val="1200"/>
              </a:spcBef>
              <a:spcAft>
                <a:spcPts val="600"/>
              </a:spcAft>
            </a:pPr>
            <a:r>
              <a:rPr lang="en-US" b="1" dirty="0"/>
              <a:t>Final Submission: </a:t>
            </a:r>
            <a:r>
              <a:rPr lang="en-US" dirty="0"/>
              <a:t>The Mayor must submit the final Annual Program Statement and Budget to the Council for approval by resolution before each fiscal year.</a:t>
            </a:r>
          </a:p>
          <a:p>
            <a:pPr marL="0" indent="0">
              <a:lnSpc>
                <a:spcPct val="120000"/>
              </a:lnSpc>
              <a:spcBef>
                <a:spcPts val="1200"/>
              </a:spcBef>
              <a:spcAft>
                <a:spcPts val="600"/>
              </a:spcAft>
              <a:buNone/>
            </a:pPr>
            <a:r>
              <a:rPr lang="en-US" dirty="0"/>
              <a:t>Contents of the Annual Program Statement and Budget:</a:t>
            </a:r>
          </a:p>
          <a:p>
            <a:pPr lvl="1">
              <a:lnSpc>
                <a:spcPct val="120000"/>
              </a:lnSpc>
              <a:spcBef>
                <a:spcPts val="1200"/>
              </a:spcBef>
              <a:spcAft>
                <a:spcPts val="600"/>
              </a:spcAft>
            </a:pPr>
            <a:r>
              <a:rPr lang="en-US" b="1" dirty="0"/>
              <a:t>Program Descriptions: </a:t>
            </a:r>
            <a:r>
              <a:rPr lang="en-US" dirty="0"/>
              <a:t>A detailed description of each program for which the proceeds are intended to be spent.</a:t>
            </a:r>
          </a:p>
          <a:p>
            <a:pPr lvl="1">
              <a:lnSpc>
                <a:spcPct val="120000"/>
              </a:lnSpc>
              <a:spcBef>
                <a:spcPts val="1200"/>
              </a:spcBef>
              <a:spcAft>
                <a:spcPts val="600"/>
              </a:spcAft>
            </a:pPr>
            <a:r>
              <a:rPr lang="en-US" b="1" dirty="0"/>
              <a:t>Targeted AMI Percentages: </a:t>
            </a:r>
            <a:r>
              <a:rPr lang="en-US" dirty="0"/>
              <a:t>The targeted percentages of Area Median Income (AMI) for each program.</a:t>
            </a:r>
          </a:p>
          <a:p>
            <a:pPr lvl="1">
              <a:lnSpc>
                <a:spcPct val="120000"/>
              </a:lnSpc>
              <a:spcBef>
                <a:spcPts val="1200"/>
              </a:spcBef>
              <a:spcAft>
                <a:spcPts val="600"/>
              </a:spcAft>
            </a:pPr>
            <a:r>
              <a:rPr lang="en-US" b="1" dirty="0"/>
              <a:t>Council Districts: </a:t>
            </a:r>
            <a:r>
              <a:rPr lang="en-US" dirty="0"/>
              <a:t>Identification of each Council District affected by each program.</a:t>
            </a:r>
          </a:p>
          <a:p>
            <a:pPr lvl="1">
              <a:lnSpc>
                <a:spcPct val="120000"/>
              </a:lnSpc>
              <a:spcBef>
                <a:spcPts val="1200"/>
              </a:spcBef>
              <a:spcAft>
                <a:spcPts val="600"/>
              </a:spcAft>
            </a:pPr>
            <a:r>
              <a:rPr lang="en-US" b="1" dirty="0"/>
              <a:t>Property Actions: </a:t>
            </a:r>
            <a:r>
              <a:rPr lang="en-US" dirty="0"/>
              <a:t>A list of any properties the Mayor will ask the Council to take action on, and the nature of the action requested.</a:t>
            </a:r>
          </a:p>
        </p:txBody>
      </p:sp>
      <p:sp>
        <p:nvSpPr>
          <p:cNvPr id="3" name="Title 2">
            <a:extLst>
              <a:ext uri="{FF2B5EF4-FFF2-40B4-BE49-F238E27FC236}">
                <a16:creationId xmlns:a16="http://schemas.microsoft.com/office/drawing/2014/main" id="{E3E7674D-CE7A-5001-9DAA-07A175729A1F}"/>
              </a:ext>
            </a:extLst>
          </p:cNvPr>
          <p:cNvSpPr>
            <a:spLocks noGrp="1"/>
          </p:cNvSpPr>
          <p:nvPr>
            <p:ph type="title"/>
          </p:nvPr>
        </p:nvSpPr>
        <p:spPr/>
        <p:txBody>
          <a:bodyPr/>
          <a:lstStyle/>
          <a:p>
            <a:r>
              <a:rPr lang="en-US"/>
              <a:t> 	HOME Budget Process (1/3)</a:t>
            </a:r>
          </a:p>
        </p:txBody>
      </p:sp>
      <p:sp>
        <p:nvSpPr>
          <p:cNvPr id="4" name="Slide Number Placeholder 3">
            <a:extLst>
              <a:ext uri="{FF2B5EF4-FFF2-40B4-BE49-F238E27FC236}">
                <a16:creationId xmlns:a16="http://schemas.microsoft.com/office/drawing/2014/main" id="{7376A946-7215-1EA2-19D8-8FC353A8DE25}"/>
              </a:ext>
            </a:extLst>
          </p:cNvPr>
          <p:cNvSpPr>
            <a:spLocks noGrp="1"/>
          </p:cNvSpPr>
          <p:nvPr>
            <p:ph type="sldNum" sz="quarter" idx="12"/>
          </p:nvPr>
        </p:nvSpPr>
        <p:spPr/>
        <p:txBody>
          <a:bodyPr/>
          <a:lstStyle/>
          <a:p>
            <a:fld id="{97586EE6-E982-4B55-865E-DD5294D17279}" type="slidenum">
              <a:rPr lang="en-US" smtClean="0"/>
              <a:t>21</a:t>
            </a:fld>
            <a:endParaRPr lang="en-US"/>
          </a:p>
        </p:txBody>
      </p:sp>
      <p:sp>
        <p:nvSpPr>
          <p:cNvPr id="5" name="Rectangle 4">
            <a:extLst>
              <a:ext uri="{FF2B5EF4-FFF2-40B4-BE49-F238E27FC236}">
                <a16:creationId xmlns:a16="http://schemas.microsoft.com/office/drawing/2014/main" id="{1F1D8A95-62AF-6057-DE66-6FCE8A4A8E5B}"/>
              </a:ext>
            </a:extLst>
          </p:cNvPr>
          <p:cNvSpPr/>
          <p:nvPr/>
        </p:nvSpPr>
        <p:spPr>
          <a:xfrm>
            <a:off x="322293" y="1737274"/>
            <a:ext cx="411480" cy="411480"/>
          </a:xfrm>
          <a:prstGeom prst="rect">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4"/>
                </a:solidFill>
              </a:rPr>
              <a:t>1</a:t>
            </a:r>
          </a:p>
        </p:txBody>
      </p:sp>
      <p:sp>
        <p:nvSpPr>
          <p:cNvPr id="10" name="Isosceles Triangle 9">
            <a:extLst>
              <a:ext uri="{FF2B5EF4-FFF2-40B4-BE49-F238E27FC236}">
                <a16:creationId xmlns:a16="http://schemas.microsoft.com/office/drawing/2014/main" id="{CE5DF685-55C8-86B8-601A-7F23C1C69598}"/>
              </a:ext>
            </a:extLst>
          </p:cNvPr>
          <p:cNvSpPr/>
          <p:nvPr/>
        </p:nvSpPr>
        <p:spPr>
          <a:xfrm rot="5400000">
            <a:off x="1349723" y="2712755"/>
            <a:ext cx="190500" cy="182880"/>
          </a:xfrm>
          <a:prstGeom prst="triangle">
            <a:avLst/>
          </a:prstGeom>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D1CA699-7272-EE9B-8EA2-5248010F10E3}"/>
              </a:ext>
            </a:extLst>
          </p:cNvPr>
          <p:cNvSpPr/>
          <p:nvPr/>
        </p:nvSpPr>
        <p:spPr>
          <a:xfrm rot="5400000">
            <a:off x="1349723" y="3253457"/>
            <a:ext cx="190500" cy="182880"/>
          </a:xfrm>
          <a:prstGeom prst="triangle">
            <a:avLst/>
          </a:prstGeom>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EC87C5C7-643D-DEDA-69BB-9E0F3D50D5EA}"/>
              </a:ext>
            </a:extLst>
          </p:cNvPr>
          <p:cNvSpPr/>
          <p:nvPr/>
        </p:nvSpPr>
        <p:spPr>
          <a:xfrm rot="5400000">
            <a:off x="1349723" y="4396415"/>
            <a:ext cx="190500" cy="182880"/>
          </a:xfrm>
          <a:prstGeom prst="triangle">
            <a:avLst/>
          </a:prstGeom>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909DC2D2-C43E-C7E0-AB5D-C072611C552B}"/>
              </a:ext>
            </a:extLst>
          </p:cNvPr>
          <p:cNvSpPr/>
          <p:nvPr/>
        </p:nvSpPr>
        <p:spPr>
          <a:xfrm rot="5400000">
            <a:off x="1349723" y="4772392"/>
            <a:ext cx="190500" cy="182880"/>
          </a:xfrm>
          <a:prstGeom prst="triangle">
            <a:avLst/>
          </a:prstGeom>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CECF2E7-ED52-2A3E-5177-86416B17F303}"/>
              </a:ext>
            </a:extLst>
          </p:cNvPr>
          <p:cNvSpPr/>
          <p:nvPr/>
        </p:nvSpPr>
        <p:spPr>
          <a:xfrm rot="5400000">
            <a:off x="1349723" y="5197524"/>
            <a:ext cx="190500" cy="182880"/>
          </a:xfrm>
          <a:prstGeom prst="triangle">
            <a:avLst/>
          </a:prstGeom>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34D7CF5C-6A4D-6E6E-0349-24B6D96D11D5}"/>
              </a:ext>
            </a:extLst>
          </p:cNvPr>
          <p:cNvSpPr/>
          <p:nvPr/>
        </p:nvSpPr>
        <p:spPr>
          <a:xfrm rot="5400000">
            <a:off x="1349723" y="5665964"/>
            <a:ext cx="190500" cy="182880"/>
          </a:xfrm>
          <a:prstGeom prst="triangle">
            <a:avLst/>
          </a:prstGeom>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6005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D37B9-7F15-8FB9-C282-15AA8716C92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EBD521-0205-FF65-7A42-8C7D9C01E2D2}"/>
              </a:ext>
            </a:extLst>
          </p:cNvPr>
          <p:cNvSpPr>
            <a:spLocks noGrp="1"/>
          </p:cNvSpPr>
          <p:nvPr>
            <p:ph idx="1"/>
          </p:nvPr>
        </p:nvSpPr>
        <p:spPr/>
        <p:txBody>
          <a:bodyPr>
            <a:noAutofit/>
          </a:bodyPr>
          <a:lstStyle/>
          <a:p>
            <a:pPr marL="0" indent="0">
              <a:spcBef>
                <a:spcPts val="1200"/>
              </a:spcBef>
              <a:spcAft>
                <a:spcPts val="600"/>
              </a:spcAft>
              <a:buNone/>
            </a:pPr>
            <a:r>
              <a:rPr lang="en-US" sz="2000" b="1" dirty="0"/>
              <a:t>Project Review Team</a:t>
            </a:r>
          </a:p>
          <a:p>
            <a:pPr marL="0" indent="0">
              <a:spcBef>
                <a:spcPts val="1200"/>
              </a:spcBef>
              <a:spcAft>
                <a:spcPts val="600"/>
              </a:spcAft>
              <a:buNone/>
            </a:pPr>
            <a:r>
              <a:rPr lang="en-US" sz="1800" dirty="0"/>
              <a:t>Review and Authorization:</a:t>
            </a:r>
          </a:p>
          <a:p>
            <a:pPr lvl="1">
              <a:lnSpc>
                <a:spcPct val="100000"/>
              </a:lnSpc>
              <a:spcBef>
                <a:spcPts val="1200"/>
              </a:spcBef>
              <a:spcAft>
                <a:spcPts val="600"/>
              </a:spcAft>
            </a:pPr>
            <a:r>
              <a:rPr lang="en-US" sz="1800" b="1" dirty="0"/>
              <a:t>Composition: </a:t>
            </a:r>
            <a:r>
              <a:rPr lang="en-US" sz="1800" dirty="0"/>
              <a:t>The Review Team consists of two members appointed by the Mayor and two by the President of Council.</a:t>
            </a:r>
          </a:p>
          <a:p>
            <a:pPr lvl="1">
              <a:lnSpc>
                <a:spcPct val="100000"/>
              </a:lnSpc>
              <a:spcBef>
                <a:spcPts val="1200"/>
              </a:spcBef>
              <a:spcAft>
                <a:spcPts val="600"/>
              </a:spcAft>
            </a:pPr>
            <a:r>
              <a:rPr lang="en-US" sz="1800" b="1" dirty="0"/>
              <a:t>Authority: </a:t>
            </a:r>
            <a:r>
              <a:rPr lang="en-US" sz="1800" dirty="0"/>
              <a:t>The Review Team can authorize changes to the approved Annual Program Statement and Budget, including reallocation of program funds, provided the total budget does not change and the cumulative reallocation does not exceed 10%.</a:t>
            </a:r>
          </a:p>
          <a:p>
            <a:pPr lvl="1">
              <a:lnSpc>
                <a:spcPct val="100000"/>
              </a:lnSpc>
              <a:spcBef>
                <a:spcPts val="1200"/>
              </a:spcBef>
              <a:spcAft>
                <a:spcPts val="600"/>
              </a:spcAft>
            </a:pPr>
            <a:r>
              <a:rPr lang="en-US" sz="1800" b="1" dirty="0"/>
              <a:t>Start-Up Expenditures: </a:t>
            </a:r>
            <a:r>
              <a:rPr lang="en-US" sz="1800" dirty="0"/>
              <a:t>The Review Team can authorize up to $5 million in start-up expenditures before the first Annual Program Statement and Budget approval, provided the program allocations for the funds are identified.</a:t>
            </a:r>
          </a:p>
        </p:txBody>
      </p:sp>
      <p:sp>
        <p:nvSpPr>
          <p:cNvPr id="3" name="Title 2">
            <a:extLst>
              <a:ext uri="{FF2B5EF4-FFF2-40B4-BE49-F238E27FC236}">
                <a16:creationId xmlns:a16="http://schemas.microsoft.com/office/drawing/2014/main" id="{0C04A1BD-8953-34DC-9CEF-516FBE88B10E}"/>
              </a:ext>
            </a:extLst>
          </p:cNvPr>
          <p:cNvSpPr>
            <a:spLocks noGrp="1"/>
          </p:cNvSpPr>
          <p:nvPr>
            <p:ph type="title"/>
          </p:nvPr>
        </p:nvSpPr>
        <p:spPr/>
        <p:txBody>
          <a:bodyPr/>
          <a:lstStyle/>
          <a:p>
            <a:r>
              <a:rPr lang="en-US"/>
              <a:t> 	HOME Budget Process (2/3)</a:t>
            </a:r>
          </a:p>
        </p:txBody>
      </p:sp>
      <p:sp>
        <p:nvSpPr>
          <p:cNvPr id="4" name="Slide Number Placeholder 3">
            <a:extLst>
              <a:ext uri="{FF2B5EF4-FFF2-40B4-BE49-F238E27FC236}">
                <a16:creationId xmlns:a16="http://schemas.microsoft.com/office/drawing/2014/main" id="{9811D510-D4C1-9A5C-A2F5-2855E4755C7E}"/>
              </a:ext>
            </a:extLst>
          </p:cNvPr>
          <p:cNvSpPr>
            <a:spLocks noGrp="1"/>
          </p:cNvSpPr>
          <p:nvPr>
            <p:ph type="sldNum" sz="quarter" idx="12"/>
          </p:nvPr>
        </p:nvSpPr>
        <p:spPr/>
        <p:txBody>
          <a:bodyPr/>
          <a:lstStyle/>
          <a:p>
            <a:fld id="{97586EE6-E982-4B55-865E-DD5294D17279}" type="slidenum">
              <a:rPr lang="en-US" smtClean="0"/>
              <a:t>22</a:t>
            </a:fld>
            <a:endParaRPr lang="en-US"/>
          </a:p>
        </p:txBody>
      </p:sp>
      <p:sp>
        <p:nvSpPr>
          <p:cNvPr id="10" name="Isosceles Triangle 9">
            <a:extLst>
              <a:ext uri="{FF2B5EF4-FFF2-40B4-BE49-F238E27FC236}">
                <a16:creationId xmlns:a16="http://schemas.microsoft.com/office/drawing/2014/main" id="{E16A9028-BEC8-B45E-35A2-2965DB30A309}"/>
              </a:ext>
            </a:extLst>
          </p:cNvPr>
          <p:cNvSpPr/>
          <p:nvPr/>
        </p:nvSpPr>
        <p:spPr>
          <a:xfrm rot="5400000">
            <a:off x="1349723" y="2858321"/>
            <a:ext cx="190500" cy="182880"/>
          </a:xfrm>
          <a:prstGeom prst="triangle">
            <a:avLst/>
          </a:prstGeom>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7DD1903-9721-D8D7-011B-C5531CD167B6}"/>
              </a:ext>
            </a:extLst>
          </p:cNvPr>
          <p:cNvSpPr/>
          <p:nvPr/>
        </p:nvSpPr>
        <p:spPr>
          <a:xfrm rot="5400000">
            <a:off x="1349723" y="3657071"/>
            <a:ext cx="190500" cy="182880"/>
          </a:xfrm>
          <a:prstGeom prst="triangle">
            <a:avLst/>
          </a:prstGeom>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40FE3E6D-54E9-6417-E4D7-2941B51CBB6C}"/>
              </a:ext>
            </a:extLst>
          </p:cNvPr>
          <p:cNvSpPr/>
          <p:nvPr/>
        </p:nvSpPr>
        <p:spPr>
          <a:xfrm rot="5400000">
            <a:off x="1349723" y="4728422"/>
            <a:ext cx="190500" cy="182880"/>
          </a:xfrm>
          <a:prstGeom prst="triangle">
            <a:avLst/>
          </a:prstGeom>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5C3E35C-055B-EF6D-A004-D66CEF227B1E}"/>
              </a:ext>
            </a:extLst>
          </p:cNvPr>
          <p:cNvSpPr/>
          <p:nvPr/>
        </p:nvSpPr>
        <p:spPr>
          <a:xfrm>
            <a:off x="322293" y="1737274"/>
            <a:ext cx="411480" cy="411480"/>
          </a:xfrm>
          <a:prstGeom prst="rect">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4"/>
                </a:solidFill>
              </a:rPr>
              <a:t>2</a:t>
            </a:r>
          </a:p>
        </p:txBody>
      </p:sp>
    </p:spTree>
    <p:extLst>
      <p:ext uri="{BB962C8B-B14F-4D97-AF65-F5344CB8AC3E}">
        <p14:creationId xmlns:p14="http://schemas.microsoft.com/office/powerpoint/2010/main" val="2205214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7BD23-0E09-A06B-FAD9-BF15DEC52B2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8925B9-8F87-7E12-ECE6-549A6F672315}"/>
              </a:ext>
            </a:extLst>
          </p:cNvPr>
          <p:cNvSpPr>
            <a:spLocks noGrp="1"/>
          </p:cNvSpPr>
          <p:nvPr>
            <p:ph idx="1"/>
          </p:nvPr>
        </p:nvSpPr>
        <p:spPr/>
        <p:txBody>
          <a:bodyPr>
            <a:noAutofit/>
          </a:bodyPr>
          <a:lstStyle/>
          <a:p>
            <a:pPr marL="0" indent="0">
              <a:spcBef>
                <a:spcPts val="1200"/>
              </a:spcBef>
              <a:spcAft>
                <a:spcPts val="600"/>
              </a:spcAft>
              <a:buNone/>
            </a:pPr>
            <a:r>
              <a:rPr lang="en-US" sz="2000" b="1" dirty="0"/>
              <a:t>Reporting Requirements</a:t>
            </a:r>
          </a:p>
          <a:p>
            <a:pPr marL="0" indent="0">
              <a:lnSpc>
                <a:spcPct val="100000"/>
              </a:lnSpc>
              <a:spcBef>
                <a:spcPts val="1200"/>
              </a:spcBef>
              <a:spcAft>
                <a:spcPts val="600"/>
              </a:spcAft>
              <a:buNone/>
            </a:pPr>
            <a:r>
              <a:rPr lang="en-US" sz="1800" dirty="0"/>
              <a:t>The Mayor must submit </a:t>
            </a:r>
            <a:r>
              <a:rPr lang="en-US" sz="1800" u="sng" dirty="0"/>
              <a:t>quarterly reports</a:t>
            </a:r>
            <a:r>
              <a:rPr lang="en-US" sz="1800" dirty="0"/>
              <a:t> to the Council summarizing:</a:t>
            </a:r>
          </a:p>
          <a:p>
            <a:pPr lvl="1">
              <a:lnSpc>
                <a:spcPct val="100000"/>
              </a:lnSpc>
              <a:spcBef>
                <a:spcPts val="1200"/>
              </a:spcBef>
              <a:spcAft>
                <a:spcPts val="600"/>
              </a:spcAft>
            </a:pPr>
            <a:r>
              <a:rPr lang="en-US" sz="1600" dirty="0"/>
              <a:t>Actual or committed expenditures</a:t>
            </a:r>
          </a:p>
          <a:p>
            <a:pPr lvl="1">
              <a:lnSpc>
                <a:spcPct val="100000"/>
              </a:lnSpc>
              <a:spcBef>
                <a:spcPts val="1200"/>
              </a:spcBef>
              <a:spcAft>
                <a:spcPts val="600"/>
              </a:spcAft>
            </a:pPr>
            <a:r>
              <a:rPr lang="en-US" sz="1600" dirty="0"/>
              <a:t>Real estate transactions</a:t>
            </a:r>
          </a:p>
          <a:p>
            <a:pPr lvl="1">
              <a:lnSpc>
                <a:spcPct val="100000"/>
              </a:lnSpc>
              <a:spcBef>
                <a:spcPts val="1200"/>
              </a:spcBef>
              <a:spcAft>
                <a:spcPts val="600"/>
              </a:spcAft>
            </a:pPr>
            <a:r>
              <a:rPr lang="en-US" sz="1600" dirty="0"/>
              <a:t>Participation of Minority, Female, and Disabled Owned Disadvantaged Business Enterprises</a:t>
            </a:r>
          </a:p>
          <a:p>
            <a:pPr lvl="1">
              <a:lnSpc>
                <a:spcPct val="100000"/>
              </a:lnSpc>
              <a:spcBef>
                <a:spcPts val="1200"/>
              </a:spcBef>
              <a:spcAft>
                <a:spcPts val="600"/>
              </a:spcAft>
            </a:pPr>
            <a:r>
              <a:rPr lang="en-US" sz="1600" dirty="0"/>
              <a:t>Steps taken to ensure homeowner beneficiaries were referred to resources for tangled title counseling</a:t>
            </a:r>
          </a:p>
          <a:p>
            <a:pPr marL="0" indent="0">
              <a:lnSpc>
                <a:spcPct val="100000"/>
              </a:lnSpc>
              <a:spcBef>
                <a:spcPts val="1200"/>
              </a:spcBef>
              <a:spcAft>
                <a:spcPts val="600"/>
              </a:spcAft>
              <a:buNone/>
            </a:pPr>
            <a:r>
              <a:rPr lang="en-US" sz="2000" b="1" dirty="0"/>
              <a:t>Non-Severability</a:t>
            </a:r>
            <a:r>
              <a:rPr lang="en-US" sz="2000" dirty="0"/>
              <a:t>: The provisions of Section 2 are inseparable from the rest of the Ordinance. No proceeds can be spent unless all approvals are obtained</a:t>
            </a:r>
          </a:p>
        </p:txBody>
      </p:sp>
      <p:sp>
        <p:nvSpPr>
          <p:cNvPr id="3" name="Title 2">
            <a:extLst>
              <a:ext uri="{FF2B5EF4-FFF2-40B4-BE49-F238E27FC236}">
                <a16:creationId xmlns:a16="http://schemas.microsoft.com/office/drawing/2014/main" id="{C43D7962-E56A-66D3-38BF-956A176E4171}"/>
              </a:ext>
            </a:extLst>
          </p:cNvPr>
          <p:cNvSpPr>
            <a:spLocks noGrp="1"/>
          </p:cNvSpPr>
          <p:nvPr>
            <p:ph type="title"/>
          </p:nvPr>
        </p:nvSpPr>
        <p:spPr/>
        <p:txBody>
          <a:bodyPr/>
          <a:lstStyle/>
          <a:p>
            <a:r>
              <a:rPr lang="en-US"/>
              <a:t> 	HOME Budget Process (3/3)</a:t>
            </a:r>
          </a:p>
        </p:txBody>
      </p:sp>
      <p:sp>
        <p:nvSpPr>
          <p:cNvPr id="4" name="Slide Number Placeholder 3">
            <a:extLst>
              <a:ext uri="{FF2B5EF4-FFF2-40B4-BE49-F238E27FC236}">
                <a16:creationId xmlns:a16="http://schemas.microsoft.com/office/drawing/2014/main" id="{08D04645-3592-217E-8265-C4D19843B37E}"/>
              </a:ext>
            </a:extLst>
          </p:cNvPr>
          <p:cNvSpPr>
            <a:spLocks noGrp="1"/>
          </p:cNvSpPr>
          <p:nvPr>
            <p:ph type="sldNum" sz="quarter" idx="12"/>
          </p:nvPr>
        </p:nvSpPr>
        <p:spPr/>
        <p:txBody>
          <a:bodyPr/>
          <a:lstStyle/>
          <a:p>
            <a:fld id="{97586EE6-E982-4B55-865E-DD5294D17279}" type="slidenum">
              <a:rPr lang="en-US" smtClean="0"/>
              <a:t>23</a:t>
            </a:fld>
            <a:endParaRPr lang="en-US"/>
          </a:p>
        </p:txBody>
      </p:sp>
      <p:sp>
        <p:nvSpPr>
          <p:cNvPr id="10" name="Isosceles Triangle 9">
            <a:extLst>
              <a:ext uri="{FF2B5EF4-FFF2-40B4-BE49-F238E27FC236}">
                <a16:creationId xmlns:a16="http://schemas.microsoft.com/office/drawing/2014/main" id="{88214168-55D0-7BC6-C5D4-9AE1C4C89A6C}"/>
              </a:ext>
            </a:extLst>
          </p:cNvPr>
          <p:cNvSpPr/>
          <p:nvPr/>
        </p:nvSpPr>
        <p:spPr>
          <a:xfrm rot="5400000">
            <a:off x="1349723" y="2858321"/>
            <a:ext cx="190500" cy="182880"/>
          </a:xfrm>
          <a:prstGeom prst="triangle">
            <a:avLst/>
          </a:prstGeom>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61D1563D-91B3-63B2-79C0-5EC475FFB170}"/>
              </a:ext>
            </a:extLst>
          </p:cNvPr>
          <p:cNvSpPr/>
          <p:nvPr/>
        </p:nvSpPr>
        <p:spPr>
          <a:xfrm rot="5400000">
            <a:off x="1349723" y="3372567"/>
            <a:ext cx="190500" cy="182880"/>
          </a:xfrm>
          <a:prstGeom prst="triangle">
            <a:avLst/>
          </a:prstGeom>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EF6A21E9-12B5-844B-8F66-4E9165DC1B54}"/>
              </a:ext>
            </a:extLst>
          </p:cNvPr>
          <p:cNvSpPr/>
          <p:nvPr/>
        </p:nvSpPr>
        <p:spPr>
          <a:xfrm rot="5400000">
            <a:off x="1349723" y="4306279"/>
            <a:ext cx="190500" cy="182880"/>
          </a:xfrm>
          <a:prstGeom prst="triangle">
            <a:avLst/>
          </a:prstGeom>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FE61FB9-BCDB-6EAB-5470-31BB1663C91B}"/>
              </a:ext>
            </a:extLst>
          </p:cNvPr>
          <p:cNvSpPr/>
          <p:nvPr/>
        </p:nvSpPr>
        <p:spPr>
          <a:xfrm>
            <a:off x="322293" y="1737274"/>
            <a:ext cx="411480" cy="411480"/>
          </a:xfrm>
          <a:prstGeom prst="rect">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4"/>
                </a:solidFill>
              </a:rPr>
              <a:t>3</a:t>
            </a:r>
          </a:p>
        </p:txBody>
      </p:sp>
      <p:sp>
        <p:nvSpPr>
          <p:cNvPr id="7" name="Isosceles Triangle 6">
            <a:extLst>
              <a:ext uri="{FF2B5EF4-FFF2-40B4-BE49-F238E27FC236}">
                <a16:creationId xmlns:a16="http://schemas.microsoft.com/office/drawing/2014/main" id="{1EEEF091-618D-BE15-718C-151ECEB5CD2A}"/>
              </a:ext>
            </a:extLst>
          </p:cNvPr>
          <p:cNvSpPr/>
          <p:nvPr/>
        </p:nvSpPr>
        <p:spPr>
          <a:xfrm rot="5400000">
            <a:off x="1349723" y="3839423"/>
            <a:ext cx="190500" cy="182880"/>
          </a:xfrm>
          <a:prstGeom prst="triangle">
            <a:avLst/>
          </a:prstGeom>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9259B36-59E8-524B-67C2-31C10D61CC59}"/>
              </a:ext>
            </a:extLst>
          </p:cNvPr>
          <p:cNvSpPr/>
          <p:nvPr/>
        </p:nvSpPr>
        <p:spPr>
          <a:xfrm>
            <a:off x="322293" y="4709247"/>
            <a:ext cx="411480" cy="411480"/>
          </a:xfrm>
          <a:prstGeom prst="rect">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solidFill>
              </a:rPr>
              <a:t>4</a:t>
            </a:r>
          </a:p>
        </p:txBody>
      </p:sp>
    </p:spTree>
    <p:extLst>
      <p:ext uri="{BB962C8B-B14F-4D97-AF65-F5344CB8AC3E}">
        <p14:creationId xmlns:p14="http://schemas.microsoft.com/office/powerpoint/2010/main" val="2103339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CE428-5AD0-E4F7-BF99-D8F2B6E049D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90FE4D-9985-C5F1-C75B-5667BEF59ABE}"/>
              </a:ext>
            </a:extLst>
          </p:cNvPr>
          <p:cNvSpPr>
            <a:spLocks noGrp="1"/>
          </p:cNvSpPr>
          <p:nvPr>
            <p:ph idx="1"/>
          </p:nvPr>
        </p:nvSpPr>
        <p:spPr>
          <a:xfrm>
            <a:off x="350520" y="1600200"/>
            <a:ext cx="11163054" cy="4576763"/>
          </a:xfrm>
        </p:spPr>
        <p:txBody>
          <a:bodyPr vert="horz" lIns="91440" tIns="45720" rIns="91440" bIns="45720" rtlCol="0" anchor="t">
            <a:noAutofit/>
          </a:bodyPr>
          <a:lstStyle/>
          <a:p>
            <a:pPr>
              <a:spcBef>
                <a:spcPts val="1200"/>
              </a:spcBef>
              <a:spcAft>
                <a:spcPts val="600"/>
              </a:spcAft>
            </a:pPr>
            <a:r>
              <a:rPr lang="en-US" sz="1800" b="1" dirty="0"/>
              <a:t>There are not enough dollars to fully fund all programs to service the need</a:t>
            </a:r>
          </a:p>
          <a:p>
            <a:pPr>
              <a:spcBef>
                <a:spcPts val="1200"/>
              </a:spcBef>
              <a:spcAft>
                <a:spcPts val="600"/>
              </a:spcAft>
            </a:pPr>
            <a:r>
              <a:rPr lang="en-US" sz="1800" b="1" dirty="0"/>
              <a:t>There are multiple concurrent priorities, making budgeting challenging</a:t>
            </a:r>
          </a:p>
          <a:p>
            <a:pPr>
              <a:spcBef>
                <a:spcPts val="1200"/>
              </a:spcBef>
              <a:spcAft>
                <a:spcPts val="600"/>
              </a:spcAft>
            </a:pPr>
            <a:r>
              <a:rPr lang="en-US" sz="1800" b="1" dirty="0"/>
              <a:t>We need to ensure successful deployment of funds in Year One</a:t>
            </a:r>
          </a:p>
          <a:p>
            <a:pPr>
              <a:spcBef>
                <a:spcPts val="1200"/>
              </a:spcBef>
              <a:spcAft>
                <a:spcPts val="600"/>
              </a:spcAft>
            </a:pPr>
            <a:r>
              <a:rPr lang="en-US" sz="1800" b="1" dirty="0"/>
              <a:t>With new programs and ramped up programs, cashflow projections are challenging</a:t>
            </a:r>
          </a:p>
          <a:p>
            <a:pPr>
              <a:spcBef>
                <a:spcPts val="1200"/>
              </a:spcBef>
              <a:spcAft>
                <a:spcPts val="600"/>
              </a:spcAft>
            </a:pPr>
            <a:r>
              <a:rPr lang="en-US" sz="1800" b="1" dirty="0"/>
              <a:t>We need to operate existing programs while building the program design and delivery infrastructure for new ones</a:t>
            </a:r>
          </a:p>
          <a:p>
            <a:pPr>
              <a:spcBef>
                <a:spcPts val="1200"/>
              </a:spcBef>
              <a:spcAft>
                <a:spcPts val="600"/>
              </a:spcAft>
              <a:buFontTx/>
              <a:buChar char="-"/>
            </a:pPr>
            <a:r>
              <a:rPr lang="en-US" sz="1800" b="1" dirty="0"/>
              <a:t>We need to ensure efficiency, effectiveness, quality, customer service, and enhance our systems for data collection and reporting while “building the plane”</a:t>
            </a:r>
          </a:p>
          <a:p>
            <a:pPr marL="0" indent="0">
              <a:spcBef>
                <a:spcPts val="1200"/>
              </a:spcBef>
              <a:spcAft>
                <a:spcPts val="600"/>
              </a:spcAft>
              <a:buNone/>
            </a:pPr>
            <a:endParaRPr lang="en-US" sz="1400" dirty="0">
              <a:ea typeface="Open Sans"/>
              <a:cs typeface="Open Sans"/>
            </a:endParaRPr>
          </a:p>
        </p:txBody>
      </p:sp>
      <p:sp>
        <p:nvSpPr>
          <p:cNvPr id="4" name="Slide Number Placeholder 3">
            <a:extLst>
              <a:ext uri="{FF2B5EF4-FFF2-40B4-BE49-F238E27FC236}">
                <a16:creationId xmlns:a16="http://schemas.microsoft.com/office/drawing/2014/main" id="{6608340D-C871-CC4A-0C77-8D13AF72A09B}"/>
              </a:ext>
            </a:extLst>
          </p:cNvPr>
          <p:cNvSpPr>
            <a:spLocks noGrp="1"/>
          </p:cNvSpPr>
          <p:nvPr>
            <p:ph type="sldNum" sz="quarter" idx="12"/>
          </p:nvPr>
        </p:nvSpPr>
        <p:spPr/>
        <p:txBody>
          <a:bodyPr/>
          <a:lstStyle/>
          <a:p>
            <a:fld id="{97586EE6-E982-4B55-865E-DD5294D17279}" type="slidenum">
              <a:rPr lang="en-US" smtClean="0"/>
              <a:t>24</a:t>
            </a:fld>
            <a:endParaRPr lang="en-US"/>
          </a:p>
        </p:txBody>
      </p:sp>
      <p:sp>
        <p:nvSpPr>
          <p:cNvPr id="3" name="Title 2">
            <a:extLst>
              <a:ext uri="{FF2B5EF4-FFF2-40B4-BE49-F238E27FC236}">
                <a16:creationId xmlns:a16="http://schemas.microsoft.com/office/drawing/2014/main" id="{78740688-3D61-61CB-C9BA-0AC89A1CA7D2}"/>
              </a:ext>
            </a:extLst>
          </p:cNvPr>
          <p:cNvSpPr>
            <a:spLocks noGrp="1"/>
          </p:cNvSpPr>
          <p:nvPr>
            <p:ph type="title"/>
          </p:nvPr>
        </p:nvSpPr>
        <p:spPr/>
        <p:txBody>
          <a:bodyPr/>
          <a:lstStyle/>
          <a:p>
            <a:r>
              <a:rPr lang="en-US" dirty="0"/>
              <a:t>	Key Challenges</a:t>
            </a:r>
          </a:p>
        </p:txBody>
      </p:sp>
      <p:sp>
        <p:nvSpPr>
          <p:cNvPr id="6" name="Isosceles Triangle 5">
            <a:extLst>
              <a:ext uri="{FF2B5EF4-FFF2-40B4-BE49-F238E27FC236}">
                <a16:creationId xmlns:a16="http://schemas.microsoft.com/office/drawing/2014/main" id="{3A0BDCAA-B000-A213-AD59-4ACE72580C81}"/>
              </a:ext>
            </a:extLst>
          </p:cNvPr>
          <p:cNvSpPr/>
          <p:nvPr/>
        </p:nvSpPr>
        <p:spPr>
          <a:xfrm rot="5400000">
            <a:off x="395380" y="1682227"/>
            <a:ext cx="190500" cy="182880"/>
          </a:xfrm>
          <a:prstGeom prst="triangle">
            <a:avLst/>
          </a:prstGeom>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B8A19BD1-B301-7B33-168F-57E6CD389604}"/>
              </a:ext>
            </a:extLst>
          </p:cNvPr>
          <p:cNvSpPr/>
          <p:nvPr/>
        </p:nvSpPr>
        <p:spPr>
          <a:xfrm rot="5400000">
            <a:off x="395380" y="2118768"/>
            <a:ext cx="190500" cy="182880"/>
          </a:xfrm>
          <a:prstGeom prst="triangle">
            <a:avLst/>
          </a:prstGeom>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605F6B9-143F-CF85-01C1-329C08259913}"/>
              </a:ext>
            </a:extLst>
          </p:cNvPr>
          <p:cNvSpPr/>
          <p:nvPr/>
        </p:nvSpPr>
        <p:spPr>
          <a:xfrm rot="5400000">
            <a:off x="395380" y="2594230"/>
            <a:ext cx="190500" cy="182880"/>
          </a:xfrm>
          <a:prstGeom prst="triangle">
            <a:avLst/>
          </a:prstGeom>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9403D879-8271-D83D-0FC5-E6799239933E}"/>
              </a:ext>
            </a:extLst>
          </p:cNvPr>
          <p:cNvSpPr/>
          <p:nvPr/>
        </p:nvSpPr>
        <p:spPr>
          <a:xfrm rot="5400000">
            <a:off x="385056" y="3069692"/>
            <a:ext cx="190500" cy="182880"/>
          </a:xfrm>
          <a:prstGeom prst="triangle">
            <a:avLst/>
          </a:prstGeom>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C92603D9-2B12-FE3D-99A3-36B7AE54BF90}"/>
              </a:ext>
            </a:extLst>
          </p:cNvPr>
          <p:cNvSpPr/>
          <p:nvPr/>
        </p:nvSpPr>
        <p:spPr>
          <a:xfrm rot="5400000">
            <a:off x="395380" y="3545154"/>
            <a:ext cx="190500" cy="182880"/>
          </a:xfrm>
          <a:prstGeom prst="triangle">
            <a:avLst/>
          </a:prstGeom>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D62E8C61-B3B2-FBBF-4C74-E6F42B55D43F}"/>
              </a:ext>
            </a:extLst>
          </p:cNvPr>
          <p:cNvSpPr/>
          <p:nvPr/>
        </p:nvSpPr>
        <p:spPr>
          <a:xfrm rot="5400000">
            <a:off x="395380" y="4266657"/>
            <a:ext cx="190500" cy="182880"/>
          </a:xfrm>
          <a:prstGeom prst="triangle">
            <a:avLst/>
          </a:prstGeom>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120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538494-AC6E-5EB7-3C5C-3A1004ED11FA}"/>
              </a:ext>
            </a:extLst>
          </p:cNvPr>
          <p:cNvSpPr>
            <a:spLocks noGrp="1"/>
          </p:cNvSpPr>
          <p:nvPr>
            <p:ph type="title"/>
          </p:nvPr>
        </p:nvSpPr>
        <p:spPr/>
        <p:txBody>
          <a:bodyPr/>
          <a:lstStyle/>
          <a:p>
            <a:r>
              <a:rPr lang="en-US"/>
              <a:t>Timeline and Next Steps</a:t>
            </a:r>
          </a:p>
        </p:txBody>
      </p:sp>
      <p:grpSp>
        <p:nvGrpSpPr>
          <p:cNvPr id="78" name="Group 77">
            <a:extLst>
              <a:ext uri="{FF2B5EF4-FFF2-40B4-BE49-F238E27FC236}">
                <a16:creationId xmlns:a16="http://schemas.microsoft.com/office/drawing/2014/main" id="{07BAB4AF-FE39-F940-51DF-9605FDBBA597}"/>
              </a:ext>
            </a:extLst>
          </p:cNvPr>
          <p:cNvGrpSpPr/>
          <p:nvPr/>
        </p:nvGrpSpPr>
        <p:grpSpPr>
          <a:xfrm>
            <a:off x="1021646" y="2103499"/>
            <a:ext cx="9831020" cy="4449564"/>
            <a:chOff x="988274" y="1863219"/>
            <a:chExt cx="9831020" cy="4449564"/>
          </a:xfrm>
        </p:grpSpPr>
        <p:sp>
          <p:nvSpPr>
            <p:cNvPr id="12" name="TextBox 11">
              <a:extLst>
                <a:ext uri="{FF2B5EF4-FFF2-40B4-BE49-F238E27FC236}">
                  <a16:creationId xmlns:a16="http://schemas.microsoft.com/office/drawing/2014/main" id="{E35E2420-020C-DD90-C7E5-8A064DB6B4FF}"/>
                </a:ext>
              </a:extLst>
            </p:cNvPr>
            <p:cNvSpPr txBox="1"/>
            <p:nvPr/>
          </p:nvSpPr>
          <p:spPr>
            <a:xfrm>
              <a:off x="1253575" y="2107953"/>
              <a:ext cx="1348514" cy="523220"/>
            </a:xfrm>
            <a:prstGeom prst="rect">
              <a:avLst/>
            </a:prstGeom>
            <a:noFill/>
          </p:spPr>
          <p:txBody>
            <a:bodyPr wrap="square" rtlCol="0">
              <a:spAutoFit/>
            </a:bodyPr>
            <a:lstStyle/>
            <a:p>
              <a:pPr algn="ctr"/>
              <a:r>
                <a:rPr lang="en-US" sz="2800" b="1" spc="0" baseline="0">
                  <a:ln/>
                  <a:solidFill>
                    <a:srgbClr val="231F20"/>
                  </a:solidFill>
                  <a:latin typeface="+mj-lt"/>
                  <a:cs typeface="Times New Roman"/>
                  <a:sym typeface="Times New Roman"/>
                  <a:rtl val="0"/>
                </a:rPr>
                <a:t>1</a:t>
              </a:r>
            </a:p>
          </p:txBody>
        </p:sp>
        <p:sp>
          <p:nvSpPr>
            <p:cNvPr id="13" name="TextBox 12">
              <a:extLst>
                <a:ext uri="{FF2B5EF4-FFF2-40B4-BE49-F238E27FC236}">
                  <a16:creationId xmlns:a16="http://schemas.microsoft.com/office/drawing/2014/main" id="{B11FC8A6-6AE3-F256-E340-79231B18945D}"/>
                </a:ext>
              </a:extLst>
            </p:cNvPr>
            <p:cNvSpPr txBox="1"/>
            <p:nvPr/>
          </p:nvSpPr>
          <p:spPr>
            <a:xfrm>
              <a:off x="3671281" y="2119263"/>
              <a:ext cx="396262" cy="523220"/>
            </a:xfrm>
            <a:prstGeom prst="rect">
              <a:avLst/>
            </a:prstGeom>
            <a:noFill/>
          </p:spPr>
          <p:txBody>
            <a:bodyPr wrap="none" rtlCol="0">
              <a:spAutoFit/>
            </a:bodyPr>
            <a:lstStyle/>
            <a:p>
              <a:pPr algn="ctr"/>
              <a:r>
                <a:rPr lang="en-US" sz="2800" b="1">
                  <a:ln/>
                  <a:solidFill>
                    <a:srgbClr val="231F20"/>
                  </a:solidFill>
                  <a:latin typeface="+mj-lt"/>
                  <a:cs typeface="Times New Roman"/>
                  <a:sym typeface="Times New Roman"/>
                  <a:rtl val="0"/>
                </a:rPr>
                <a:t>2</a:t>
              </a:r>
              <a:endParaRPr lang="en-US" sz="2800" b="1" spc="0" baseline="0">
                <a:ln/>
                <a:solidFill>
                  <a:srgbClr val="231F20"/>
                </a:solidFill>
                <a:latin typeface="+mj-lt"/>
                <a:cs typeface="Times New Roman"/>
                <a:sym typeface="Times New Roman"/>
                <a:rtl val="0"/>
              </a:endParaRPr>
            </a:p>
          </p:txBody>
        </p:sp>
        <p:sp>
          <p:nvSpPr>
            <p:cNvPr id="14" name="TextBox 13">
              <a:extLst>
                <a:ext uri="{FF2B5EF4-FFF2-40B4-BE49-F238E27FC236}">
                  <a16:creationId xmlns:a16="http://schemas.microsoft.com/office/drawing/2014/main" id="{3E6C19FF-0023-9117-794C-1E56D517C08F}"/>
                </a:ext>
              </a:extLst>
            </p:cNvPr>
            <p:cNvSpPr txBox="1"/>
            <p:nvPr/>
          </p:nvSpPr>
          <p:spPr>
            <a:xfrm>
              <a:off x="5591259" y="2111273"/>
              <a:ext cx="397866" cy="523220"/>
            </a:xfrm>
            <a:prstGeom prst="rect">
              <a:avLst/>
            </a:prstGeom>
            <a:noFill/>
          </p:spPr>
          <p:txBody>
            <a:bodyPr wrap="none" rtlCol="0">
              <a:spAutoFit/>
            </a:bodyPr>
            <a:lstStyle/>
            <a:p>
              <a:pPr algn="ctr"/>
              <a:r>
                <a:rPr lang="en-US" sz="2800" b="1">
                  <a:ln/>
                  <a:solidFill>
                    <a:srgbClr val="000000"/>
                  </a:solidFill>
                  <a:latin typeface="+mj-lt"/>
                  <a:cs typeface="Times New Roman"/>
                  <a:sym typeface="Times New Roman"/>
                  <a:rtl val="0"/>
                </a:rPr>
                <a:t>3</a:t>
              </a:r>
              <a:endParaRPr lang="en-US" sz="2800" b="1" spc="0" baseline="0">
                <a:ln/>
                <a:solidFill>
                  <a:srgbClr val="000000"/>
                </a:solidFill>
                <a:latin typeface="+mj-lt"/>
                <a:cs typeface="Times New Roman"/>
                <a:sym typeface="Times New Roman"/>
                <a:rtl val="0"/>
              </a:endParaRPr>
            </a:p>
          </p:txBody>
        </p:sp>
        <p:sp>
          <p:nvSpPr>
            <p:cNvPr id="15" name="TextBox 14">
              <a:extLst>
                <a:ext uri="{FF2B5EF4-FFF2-40B4-BE49-F238E27FC236}">
                  <a16:creationId xmlns:a16="http://schemas.microsoft.com/office/drawing/2014/main" id="{929C7679-A5CC-B675-76B3-97CB5BC04C73}"/>
                </a:ext>
              </a:extLst>
            </p:cNvPr>
            <p:cNvSpPr txBox="1"/>
            <p:nvPr/>
          </p:nvSpPr>
          <p:spPr>
            <a:xfrm>
              <a:off x="6925211" y="2113543"/>
              <a:ext cx="1461594" cy="523220"/>
            </a:xfrm>
            <a:prstGeom prst="rect">
              <a:avLst/>
            </a:prstGeom>
            <a:noFill/>
          </p:spPr>
          <p:txBody>
            <a:bodyPr wrap="square" rtlCol="0">
              <a:spAutoFit/>
            </a:bodyPr>
            <a:lstStyle/>
            <a:p>
              <a:pPr algn="ctr"/>
              <a:r>
                <a:rPr lang="en-US" sz="2800" b="1" spc="-21">
                  <a:ln/>
                  <a:solidFill>
                    <a:srgbClr val="000000"/>
                  </a:solidFill>
                  <a:latin typeface="+mj-lt"/>
                  <a:cs typeface="Times New Roman"/>
                  <a:sym typeface="Times New Roman"/>
                  <a:rtl val="0"/>
                </a:rPr>
                <a:t>4</a:t>
              </a:r>
              <a:endParaRPr lang="en-US" sz="2800" b="1" spc="-21" baseline="0">
                <a:ln/>
                <a:solidFill>
                  <a:srgbClr val="000000"/>
                </a:solidFill>
                <a:latin typeface="+mj-lt"/>
                <a:cs typeface="Times New Roman"/>
                <a:sym typeface="Times New Roman"/>
                <a:rtl val="0"/>
              </a:endParaRPr>
            </a:p>
          </p:txBody>
        </p:sp>
        <p:sp>
          <p:nvSpPr>
            <p:cNvPr id="16" name="TextBox 15">
              <a:extLst>
                <a:ext uri="{FF2B5EF4-FFF2-40B4-BE49-F238E27FC236}">
                  <a16:creationId xmlns:a16="http://schemas.microsoft.com/office/drawing/2014/main" id="{91C4DF84-64CC-85AA-AD19-00E7690C6975}"/>
                </a:ext>
              </a:extLst>
            </p:cNvPr>
            <p:cNvSpPr txBox="1"/>
            <p:nvPr/>
          </p:nvSpPr>
          <p:spPr>
            <a:xfrm>
              <a:off x="8895013" y="2107953"/>
              <a:ext cx="1211132" cy="523220"/>
            </a:xfrm>
            <a:prstGeom prst="rect">
              <a:avLst/>
            </a:prstGeom>
            <a:noFill/>
          </p:spPr>
          <p:txBody>
            <a:bodyPr wrap="square" rtlCol="0">
              <a:spAutoFit/>
            </a:bodyPr>
            <a:lstStyle/>
            <a:p>
              <a:pPr algn="ctr"/>
              <a:r>
                <a:rPr lang="en-US" sz="2800" b="1" spc="0" baseline="0">
                  <a:ln/>
                  <a:solidFill>
                    <a:srgbClr val="000000"/>
                  </a:solidFill>
                  <a:latin typeface="+mj-lt"/>
                  <a:cs typeface="Times New Roman"/>
                  <a:sym typeface="Times New Roman"/>
                  <a:rtl val="0"/>
                </a:rPr>
                <a:t>5</a:t>
              </a:r>
            </a:p>
          </p:txBody>
        </p:sp>
        <p:pic>
          <p:nvPicPr>
            <p:cNvPr id="24" name="Graphic 23" descr="Clipboard with solid fill">
              <a:extLst>
                <a:ext uri="{FF2B5EF4-FFF2-40B4-BE49-F238E27FC236}">
                  <a16:creationId xmlns:a16="http://schemas.microsoft.com/office/drawing/2014/main" id="{205709CC-EB8E-E3B5-148D-351FDEDF1A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2072" y="2702445"/>
              <a:ext cx="731520" cy="731520"/>
            </a:xfrm>
            <a:prstGeom prst="rect">
              <a:avLst/>
            </a:prstGeom>
          </p:spPr>
        </p:pic>
        <p:pic>
          <p:nvPicPr>
            <p:cNvPr id="25" name="Graphic 24" descr="Court with solid fill">
              <a:extLst>
                <a:ext uri="{FF2B5EF4-FFF2-40B4-BE49-F238E27FC236}">
                  <a16:creationId xmlns:a16="http://schemas.microsoft.com/office/drawing/2014/main" id="{0A324645-5582-EAE9-8506-C828755413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03652" y="2711253"/>
              <a:ext cx="731520" cy="731520"/>
            </a:xfrm>
            <a:prstGeom prst="rect">
              <a:avLst/>
            </a:prstGeom>
          </p:spPr>
        </p:pic>
        <p:pic>
          <p:nvPicPr>
            <p:cNvPr id="26" name="Graphic 25">
              <a:extLst>
                <a:ext uri="{FF2B5EF4-FFF2-40B4-BE49-F238E27FC236}">
                  <a16:creationId xmlns:a16="http://schemas.microsoft.com/office/drawing/2014/main" id="{93B86CBA-38FE-DD76-A559-64286A650A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69795" y="2835180"/>
              <a:ext cx="772427" cy="548640"/>
            </a:xfrm>
            <a:prstGeom prst="rect">
              <a:avLst/>
            </a:prstGeom>
          </p:spPr>
        </p:pic>
        <p:pic>
          <p:nvPicPr>
            <p:cNvPr id="28" name="Graphic 27" descr="Classroom outline">
              <a:extLst>
                <a:ext uri="{FF2B5EF4-FFF2-40B4-BE49-F238E27FC236}">
                  <a16:creationId xmlns:a16="http://schemas.microsoft.com/office/drawing/2014/main" id="{829383FD-6425-8D55-5D8D-8D27687B03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34819" y="2728188"/>
              <a:ext cx="731520" cy="731520"/>
            </a:xfrm>
            <a:prstGeom prst="rect">
              <a:avLst/>
            </a:prstGeom>
          </p:spPr>
        </p:pic>
        <p:grpSp>
          <p:nvGrpSpPr>
            <p:cNvPr id="77" name="Group 76">
              <a:extLst>
                <a:ext uri="{FF2B5EF4-FFF2-40B4-BE49-F238E27FC236}">
                  <a16:creationId xmlns:a16="http://schemas.microsoft.com/office/drawing/2014/main" id="{9BA960D7-8BFC-3470-5530-07145FE14EE6}"/>
                </a:ext>
              </a:extLst>
            </p:cNvPr>
            <p:cNvGrpSpPr/>
            <p:nvPr/>
          </p:nvGrpSpPr>
          <p:grpSpPr>
            <a:xfrm>
              <a:off x="988274" y="1863219"/>
              <a:ext cx="9831020" cy="4449564"/>
              <a:chOff x="988274" y="1863219"/>
              <a:chExt cx="9831020" cy="4449564"/>
            </a:xfrm>
          </p:grpSpPr>
          <p:sp>
            <p:nvSpPr>
              <p:cNvPr id="6" name="TextBox 5">
                <a:extLst>
                  <a:ext uri="{FF2B5EF4-FFF2-40B4-BE49-F238E27FC236}">
                    <a16:creationId xmlns:a16="http://schemas.microsoft.com/office/drawing/2014/main" id="{870604C9-C05C-EA84-4BEA-721F07C62C2C}"/>
                  </a:ext>
                </a:extLst>
              </p:cNvPr>
              <p:cNvSpPr txBox="1"/>
              <p:nvPr/>
            </p:nvSpPr>
            <p:spPr>
              <a:xfrm>
                <a:off x="3122969" y="3859639"/>
                <a:ext cx="1751413" cy="1588261"/>
              </a:xfrm>
              <a:prstGeom prst="rect">
                <a:avLst/>
              </a:prstGeom>
              <a:noFill/>
            </p:spPr>
            <p:txBody>
              <a:bodyPr wrap="square" lIns="0" tIns="0" rIns="0" bIns="0" rtlCol="0">
                <a:noAutofit/>
              </a:bodyPr>
              <a:lstStyle/>
              <a:p>
                <a:pPr lvl="0" algn="ctr"/>
                <a:r>
                  <a:rPr lang="en-US" sz="1600" b="1"/>
                  <a:t>City Council Review</a:t>
                </a:r>
              </a:p>
            </p:txBody>
          </p:sp>
          <p:sp>
            <p:nvSpPr>
              <p:cNvPr id="7" name="TextBox 6">
                <a:extLst>
                  <a:ext uri="{FF2B5EF4-FFF2-40B4-BE49-F238E27FC236}">
                    <a16:creationId xmlns:a16="http://schemas.microsoft.com/office/drawing/2014/main" id="{E2FBB68D-4331-EBDC-C007-2AB36C312488}"/>
                  </a:ext>
                </a:extLst>
              </p:cNvPr>
              <p:cNvSpPr txBox="1"/>
              <p:nvPr/>
            </p:nvSpPr>
            <p:spPr>
              <a:xfrm>
                <a:off x="1193152" y="3859639"/>
                <a:ext cx="1751413" cy="1588261"/>
              </a:xfrm>
              <a:prstGeom prst="rect">
                <a:avLst/>
              </a:prstGeom>
              <a:noFill/>
            </p:spPr>
            <p:txBody>
              <a:bodyPr wrap="square" lIns="0" tIns="0" rIns="0" bIns="0" rtlCol="0">
                <a:noAutofit/>
              </a:bodyPr>
              <a:lstStyle/>
              <a:p>
                <a:pPr lvl="0" algn="ctr"/>
                <a:r>
                  <a:rPr lang="en-US" sz="1600" b="1"/>
                  <a:t>Draft Housing Plan</a:t>
                </a:r>
              </a:p>
            </p:txBody>
          </p:sp>
          <p:sp>
            <p:nvSpPr>
              <p:cNvPr id="8" name="TextBox 7">
                <a:extLst>
                  <a:ext uri="{FF2B5EF4-FFF2-40B4-BE49-F238E27FC236}">
                    <a16:creationId xmlns:a16="http://schemas.microsoft.com/office/drawing/2014/main" id="{9EE231EB-B27E-C4F3-6240-E365BC200612}"/>
                  </a:ext>
                </a:extLst>
              </p:cNvPr>
              <p:cNvSpPr txBox="1"/>
              <p:nvPr/>
            </p:nvSpPr>
            <p:spPr>
              <a:xfrm>
                <a:off x="6877948" y="3859639"/>
                <a:ext cx="1848354" cy="1588261"/>
              </a:xfrm>
              <a:prstGeom prst="rect">
                <a:avLst/>
              </a:prstGeom>
              <a:noFill/>
            </p:spPr>
            <p:txBody>
              <a:bodyPr wrap="square" lIns="0" tIns="0" rIns="0" bIns="0" rtlCol="0">
                <a:noAutofit/>
              </a:bodyPr>
              <a:lstStyle/>
              <a:p>
                <a:pPr lvl="0" algn="ctr"/>
                <a:r>
                  <a:rPr lang="en-US" sz="1600" b="1"/>
                  <a:t>Plan Implementation and Monitoring</a:t>
                </a:r>
              </a:p>
            </p:txBody>
          </p:sp>
          <p:sp>
            <p:nvSpPr>
              <p:cNvPr id="9" name="TextBox 8">
                <a:extLst>
                  <a:ext uri="{FF2B5EF4-FFF2-40B4-BE49-F238E27FC236}">
                    <a16:creationId xmlns:a16="http://schemas.microsoft.com/office/drawing/2014/main" id="{006D6BA3-037E-4D7B-A783-4ABEC1EEA2B6}"/>
                  </a:ext>
                </a:extLst>
              </p:cNvPr>
              <p:cNvSpPr txBox="1"/>
              <p:nvPr/>
            </p:nvSpPr>
            <p:spPr>
              <a:xfrm>
                <a:off x="4926120" y="3859639"/>
                <a:ext cx="1911060" cy="754273"/>
              </a:xfrm>
              <a:prstGeom prst="rect">
                <a:avLst/>
              </a:prstGeom>
              <a:noFill/>
            </p:spPr>
            <p:txBody>
              <a:bodyPr wrap="square" lIns="0" tIns="0" rIns="0" bIns="0" rtlCol="0">
                <a:noAutofit/>
              </a:bodyPr>
              <a:lstStyle/>
              <a:p>
                <a:pPr lvl="0" algn="ctr"/>
                <a:r>
                  <a:rPr lang="en-US" sz="1600" b="1"/>
                  <a:t>Finalize Recommendations</a:t>
                </a:r>
              </a:p>
            </p:txBody>
          </p:sp>
          <p:sp>
            <p:nvSpPr>
              <p:cNvPr id="10" name="TextBox 9">
                <a:extLst>
                  <a:ext uri="{FF2B5EF4-FFF2-40B4-BE49-F238E27FC236}">
                    <a16:creationId xmlns:a16="http://schemas.microsoft.com/office/drawing/2014/main" id="{C7464FEF-B379-A76C-4DF4-5DD978C1758B}"/>
                  </a:ext>
                </a:extLst>
              </p:cNvPr>
              <p:cNvSpPr txBox="1"/>
              <p:nvPr/>
            </p:nvSpPr>
            <p:spPr>
              <a:xfrm>
                <a:off x="8556997" y="3859639"/>
                <a:ext cx="1848354" cy="1588261"/>
              </a:xfrm>
              <a:prstGeom prst="rect">
                <a:avLst/>
              </a:prstGeom>
              <a:noFill/>
            </p:spPr>
            <p:txBody>
              <a:bodyPr wrap="square" lIns="0" tIns="0" rIns="0" bIns="0" rtlCol="0">
                <a:noAutofit/>
              </a:bodyPr>
              <a:lstStyle/>
              <a:p>
                <a:pPr lvl="0" algn="ctr"/>
                <a:r>
                  <a:rPr lang="en-US" sz="1600" b="1"/>
                  <a:t>Evaluation and Assessment</a:t>
                </a:r>
              </a:p>
            </p:txBody>
          </p:sp>
          <p:grpSp>
            <p:nvGrpSpPr>
              <p:cNvPr id="11" name="Graphic 367">
                <a:extLst>
                  <a:ext uri="{FF2B5EF4-FFF2-40B4-BE49-F238E27FC236}">
                    <a16:creationId xmlns:a16="http://schemas.microsoft.com/office/drawing/2014/main" id="{1B0B13AA-7C6D-3665-EF51-3955D8387F4C}"/>
                  </a:ext>
                </a:extLst>
              </p:cNvPr>
              <p:cNvGrpSpPr/>
              <p:nvPr/>
            </p:nvGrpSpPr>
            <p:grpSpPr>
              <a:xfrm>
                <a:off x="988275" y="1863219"/>
                <a:ext cx="9666948" cy="1927299"/>
                <a:chOff x="-1806" y="314552"/>
                <a:chExt cx="5909783" cy="1195124"/>
              </a:xfrm>
            </p:grpSpPr>
            <p:grpSp>
              <p:nvGrpSpPr>
                <p:cNvPr id="52" name="Graphic 367">
                  <a:extLst>
                    <a:ext uri="{FF2B5EF4-FFF2-40B4-BE49-F238E27FC236}">
                      <a16:creationId xmlns:a16="http://schemas.microsoft.com/office/drawing/2014/main" id="{A73414E0-CB57-5638-C808-D4F3880B0BC4}"/>
                    </a:ext>
                  </a:extLst>
                </p:cNvPr>
                <p:cNvGrpSpPr/>
                <p:nvPr/>
              </p:nvGrpSpPr>
              <p:grpSpPr>
                <a:xfrm>
                  <a:off x="4631424" y="912189"/>
                  <a:ext cx="1129971" cy="597487"/>
                  <a:chOff x="4631424" y="912189"/>
                  <a:chExt cx="1129971" cy="597487"/>
                </a:xfrm>
              </p:grpSpPr>
              <p:sp>
                <p:nvSpPr>
                  <p:cNvPr id="72" name="Freeform: Shape 71">
                    <a:extLst>
                      <a:ext uri="{FF2B5EF4-FFF2-40B4-BE49-F238E27FC236}">
                        <a16:creationId xmlns:a16="http://schemas.microsoft.com/office/drawing/2014/main" id="{9B1779CC-9F2B-C5F7-E187-1B26EF97739E}"/>
                      </a:ext>
                    </a:extLst>
                  </p:cNvPr>
                  <p:cNvSpPr/>
                  <p:nvPr/>
                </p:nvSpPr>
                <p:spPr>
                  <a:xfrm>
                    <a:off x="4639412" y="955516"/>
                    <a:ext cx="1082082" cy="542392"/>
                  </a:xfrm>
                  <a:custGeom>
                    <a:avLst/>
                    <a:gdLst>
                      <a:gd name="connsiteX0" fmla="*/ 43385 w 1082082"/>
                      <a:gd name="connsiteY0" fmla="*/ 0 h 542392"/>
                      <a:gd name="connsiteX1" fmla="*/ 0 w 1082082"/>
                      <a:gd name="connsiteY1" fmla="*/ 181498 h 542392"/>
                      <a:gd name="connsiteX2" fmla="*/ 541342 w 1082082"/>
                      <a:gd name="connsiteY2" fmla="*/ 542393 h 542392"/>
                      <a:gd name="connsiteX3" fmla="*/ 1082083 w 1082082"/>
                      <a:gd name="connsiteY3" fmla="*/ 183750 h 542392"/>
                      <a:gd name="connsiteX4" fmla="*/ 1030140 w 1082082"/>
                      <a:gd name="connsiteY4" fmla="*/ 56746 h 542392"/>
                      <a:gd name="connsiteX5" fmla="*/ 1002368 w 1082082"/>
                      <a:gd name="connsiteY5" fmla="*/ 150122 h 542392"/>
                      <a:gd name="connsiteX6" fmla="*/ 541342 w 1082082"/>
                      <a:gd name="connsiteY6" fmla="*/ 455922 h 542392"/>
                      <a:gd name="connsiteX7" fmla="*/ 43235 w 1082082"/>
                      <a:gd name="connsiteY7" fmla="*/ 0 h 5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2082" h="542392">
                        <a:moveTo>
                          <a:pt x="43385" y="0"/>
                        </a:moveTo>
                        <a:cubicBezTo>
                          <a:pt x="38582" y="63802"/>
                          <a:pt x="23719" y="124902"/>
                          <a:pt x="0" y="181498"/>
                        </a:cubicBezTo>
                        <a:cubicBezTo>
                          <a:pt x="88572" y="393321"/>
                          <a:pt x="297843" y="542393"/>
                          <a:pt x="541342" y="542393"/>
                        </a:cubicBezTo>
                        <a:cubicBezTo>
                          <a:pt x="784840" y="542393"/>
                          <a:pt x="990058" y="401578"/>
                          <a:pt x="1082083" y="183750"/>
                        </a:cubicBezTo>
                        <a:cubicBezTo>
                          <a:pt x="1082083" y="183750"/>
                          <a:pt x="1057463" y="143067"/>
                          <a:pt x="1030140" y="56746"/>
                        </a:cubicBezTo>
                        <a:cubicBezTo>
                          <a:pt x="1024136" y="89173"/>
                          <a:pt x="1011075" y="128655"/>
                          <a:pt x="1002368" y="150122"/>
                        </a:cubicBezTo>
                        <a:cubicBezTo>
                          <a:pt x="925055" y="337926"/>
                          <a:pt x="742956" y="455922"/>
                          <a:pt x="541342" y="455922"/>
                        </a:cubicBezTo>
                        <a:cubicBezTo>
                          <a:pt x="280429" y="455922"/>
                          <a:pt x="65754" y="255058"/>
                          <a:pt x="43235" y="0"/>
                        </a:cubicBezTo>
                      </a:path>
                    </a:pathLst>
                  </a:custGeom>
                  <a:solidFill>
                    <a:srgbClr val="EFD9F6"/>
                  </a:solidFill>
                  <a:ln w="1500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786202F8-ED04-F974-0CB1-988A3AC02506}"/>
                      </a:ext>
                    </a:extLst>
                  </p:cNvPr>
                  <p:cNvSpPr/>
                  <p:nvPr/>
                </p:nvSpPr>
                <p:spPr>
                  <a:xfrm>
                    <a:off x="4631424" y="912189"/>
                    <a:ext cx="1129971" cy="597487"/>
                  </a:xfrm>
                  <a:custGeom>
                    <a:avLst/>
                    <a:gdLst>
                      <a:gd name="connsiteX0" fmla="*/ 45187 w 1129971"/>
                      <a:gd name="connsiteY0" fmla="*/ 31676 h 597487"/>
                      <a:gd name="connsiteX1" fmla="*/ 3453 w 1129971"/>
                      <a:gd name="connsiteY1" fmla="*/ 206418 h 597487"/>
                      <a:gd name="connsiteX2" fmla="*/ 0 w 1129971"/>
                      <a:gd name="connsiteY2" fmla="*/ 214825 h 597487"/>
                      <a:gd name="connsiteX3" fmla="*/ 3453 w 1129971"/>
                      <a:gd name="connsiteY3" fmla="*/ 223232 h 597487"/>
                      <a:gd name="connsiteX4" fmla="*/ 564911 w 1129971"/>
                      <a:gd name="connsiteY4" fmla="*/ 597487 h 597487"/>
                      <a:gd name="connsiteX5" fmla="*/ 1125618 w 1129971"/>
                      <a:gd name="connsiteY5" fmla="*/ 225484 h 597487"/>
                      <a:gd name="connsiteX6" fmla="*/ 1129972 w 1129971"/>
                      <a:gd name="connsiteY6" fmla="*/ 215276 h 597487"/>
                      <a:gd name="connsiteX7" fmla="*/ 1124267 w 1129971"/>
                      <a:gd name="connsiteY7" fmla="*/ 205818 h 597487"/>
                      <a:gd name="connsiteX8" fmla="*/ 1122466 w 1129971"/>
                      <a:gd name="connsiteY8" fmla="*/ 206869 h 597487"/>
                      <a:gd name="connsiteX9" fmla="*/ 1124267 w 1129971"/>
                      <a:gd name="connsiteY9" fmla="*/ 205818 h 597487"/>
                      <a:gd name="connsiteX10" fmla="*/ 1124267 w 1129971"/>
                      <a:gd name="connsiteY10" fmla="*/ 205818 h 597487"/>
                      <a:gd name="connsiteX11" fmla="*/ 1122466 w 1129971"/>
                      <a:gd name="connsiteY11" fmla="*/ 206869 h 597487"/>
                      <a:gd name="connsiteX12" fmla="*/ 1124267 w 1129971"/>
                      <a:gd name="connsiteY12" fmla="*/ 205818 h 597487"/>
                      <a:gd name="connsiteX13" fmla="*/ 1074577 w 1129971"/>
                      <a:gd name="connsiteY13" fmla="*/ 83468 h 597487"/>
                      <a:gd name="connsiteX14" fmla="*/ 1048305 w 1129971"/>
                      <a:gd name="connsiteY14" fmla="*/ 0 h 597487"/>
                      <a:gd name="connsiteX15" fmla="*/ 1032542 w 1129971"/>
                      <a:gd name="connsiteY15" fmla="*/ 86020 h 597487"/>
                      <a:gd name="connsiteX16" fmla="*/ 1005971 w 1129971"/>
                      <a:gd name="connsiteY16" fmla="*/ 175043 h 597487"/>
                      <a:gd name="connsiteX17" fmla="*/ 565061 w 1129971"/>
                      <a:gd name="connsiteY17" fmla="*/ 467481 h 597487"/>
                      <a:gd name="connsiteX18" fmla="*/ 88722 w 1129971"/>
                      <a:gd name="connsiteY18" fmla="*/ 31376 h 597487"/>
                      <a:gd name="connsiteX19" fmla="*/ 45487 w 1129971"/>
                      <a:gd name="connsiteY19" fmla="*/ 35129 h 597487"/>
                      <a:gd name="connsiteX20" fmla="*/ 565211 w 1129971"/>
                      <a:gd name="connsiteY20" fmla="*/ 510867 h 597487"/>
                      <a:gd name="connsiteX21" fmla="*/ 1046354 w 1129971"/>
                      <a:gd name="connsiteY21" fmla="*/ 191556 h 597487"/>
                      <a:gd name="connsiteX22" fmla="*/ 1075477 w 1129971"/>
                      <a:gd name="connsiteY22" fmla="*/ 93827 h 597487"/>
                      <a:gd name="connsiteX23" fmla="*/ 1054160 w 1129971"/>
                      <a:gd name="connsiteY23" fmla="*/ 89923 h 597487"/>
                      <a:gd name="connsiteX24" fmla="*/ 1033443 w 1129971"/>
                      <a:gd name="connsiteY24" fmla="*/ 96379 h 597487"/>
                      <a:gd name="connsiteX25" fmla="*/ 1087487 w 1129971"/>
                      <a:gd name="connsiteY25" fmla="*/ 228186 h 597487"/>
                      <a:gd name="connsiteX26" fmla="*/ 1106102 w 1129971"/>
                      <a:gd name="connsiteY26" fmla="*/ 216927 h 597487"/>
                      <a:gd name="connsiteX27" fmla="*/ 1086136 w 1129971"/>
                      <a:gd name="connsiteY27" fmla="*/ 208520 h 597487"/>
                      <a:gd name="connsiteX28" fmla="*/ 565511 w 1129971"/>
                      <a:gd name="connsiteY28" fmla="*/ 553952 h 597487"/>
                      <a:gd name="connsiteX29" fmla="*/ 44136 w 1129971"/>
                      <a:gd name="connsiteY29" fmla="*/ 206418 h 597487"/>
                      <a:gd name="connsiteX30" fmla="*/ 24020 w 1129971"/>
                      <a:gd name="connsiteY30" fmla="*/ 214825 h 597487"/>
                      <a:gd name="connsiteX31" fmla="*/ 44136 w 1129971"/>
                      <a:gd name="connsiteY31" fmla="*/ 223232 h 597487"/>
                      <a:gd name="connsiteX32" fmla="*/ 89173 w 1129971"/>
                      <a:gd name="connsiteY32" fmla="*/ 34979 h 597487"/>
                      <a:gd name="connsiteX33" fmla="*/ 45787 w 1129971"/>
                      <a:gd name="connsiteY33" fmla="*/ 31676 h 597487"/>
                      <a:gd name="connsiteX34" fmla="*/ 45787 w 1129971"/>
                      <a:gd name="connsiteY34" fmla="*/ 31676 h 59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29971" h="597487">
                        <a:moveTo>
                          <a:pt x="45187" y="31676"/>
                        </a:moveTo>
                        <a:cubicBezTo>
                          <a:pt x="40533" y="93226"/>
                          <a:pt x="26271" y="151924"/>
                          <a:pt x="3453" y="206418"/>
                        </a:cubicBezTo>
                        <a:lnTo>
                          <a:pt x="0" y="214825"/>
                        </a:lnTo>
                        <a:lnTo>
                          <a:pt x="3453" y="223232"/>
                        </a:lnTo>
                        <a:cubicBezTo>
                          <a:pt x="95328" y="442861"/>
                          <a:pt x="312255" y="597487"/>
                          <a:pt x="564911" y="597487"/>
                        </a:cubicBezTo>
                        <a:cubicBezTo>
                          <a:pt x="810061" y="597487"/>
                          <a:pt x="1030291" y="451418"/>
                          <a:pt x="1125618" y="225484"/>
                        </a:cubicBezTo>
                        <a:lnTo>
                          <a:pt x="1129972" y="215276"/>
                        </a:lnTo>
                        <a:lnTo>
                          <a:pt x="1124267" y="205818"/>
                        </a:lnTo>
                        <a:lnTo>
                          <a:pt x="1122466" y="206869"/>
                        </a:lnTo>
                        <a:lnTo>
                          <a:pt x="1124267" y="205818"/>
                        </a:lnTo>
                        <a:lnTo>
                          <a:pt x="1124267" y="205818"/>
                        </a:lnTo>
                        <a:cubicBezTo>
                          <a:pt x="1124267" y="205818"/>
                          <a:pt x="1122466" y="206869"/>
                          <a:pt x="1122466" y="206869"/>
                        </a:cubicBezTo>
                        <a:lnTo>
                          <a:pt x="1124267" y="205818"/>
                        </a:lnTo>
                        <a:cubicBezTo>
                          <a:pt x="1123667" y="204767"/>
                          <a:pt x="1100398" y="165435"/>
                          <a:pt x="1074577" y="83468"/>
                        </a:cubicBezTo>
                        <a:lnTo>
                          <a:pt x="1048305" y="0"/>
                        </a:lnTo>
                        <a:lnTo>
                          <a:pt x="1032542" y="86020"/>
                        </a:lnTo>
                        <a:cubicBezTo>
                          <a:pt x="1026988" y="116195"/>
                          <a:pt x="1014228" y="155227"/>
                          <a:pt x="1005971" y="175043"/>
                        </a:cubicBezTo>
                        <a:cubicBezTo>
                          <a:pt x="932111" y="354589"/>
                          <a:pt x="758269" y="467331"/>
                          <a:pt x="565061" y="467481"/>
                        </a:cubicBezTo>
                        <a:cubicBezTo>
                          <a:pt x="315557" y="467481"/>
                          <a:pt x="110040" y="275325"/>
                          <a:pt x="88722" y="31376"/>
                        </a:cubicBezTo>
                        <a:lnTo>
                          <a:pt x="45487" y="35129"/>
                        </a:lnTo>
                        <a:cubicBezTo>
                          <a:pt x="68906" y="301446"/>
                          <a:pt x="292889" y="510867"/>
                          <a:pt x="565211" y="510867"/>
                        </a:cubicBezTo>
                        <a:cubicBezTo>
                          <a:pt x="775383" y="510867"/>
                          <a:pt x="965588" y="387616"/>
                          <a:pt x="1046354" y="191556"/>
                        </a:cubicBezTo>
                        <a:cubicBezTo>
                          <a:pt x="1055811" y="168437"/>
                          <a:pt x="1069022" y="128655"/>
                          <a:pt x="1075477" y="93827"/>
                        </a:cubicBezTo>
                        <a:lnTo>
                          <a:pt x="1054160" y="89923"/>
                        </a:lnTo>
                        <a:lnTo>
                          <a:pt x="1033443" y="96379"/>
                        </a:lnTo>
                        <a:cubicBezTo>
                          <a:pt x="1061216" y="184501"/>
                          <a:pt x="1086587" y="226685"/>
                          <a:pt x="1087487" y="228186"/>
                        </a:cubicBezTo>
                        <a:lnTo>
                          <a:pt x="1106102" y="216927"/>
                        </a:lnTo>
                        <a:lnTo>
                          <a:pt x="1086136" y="208520"/>
                        </a:lnTo>
                        <a:cubicBezTo>
                          <a:pt x="997564" y="418391"/>
                          <a:pt x="793247" y="553952"/>
                          <a:pt x="565511" y="553952"/>
                        </a:cubicBezTo>
                        <a:cubicBezTo>
                          <a:pt x="331020" y="553952"/>
                          <a:pt x="129556" y="410285"/>
                          <a:pt x="44136" y="206418"/>
                        </a:cubicBezTo>
                        <a:lnTo>
                          <a:pt x="24020" y="214825"/>
                        </a:lnTo>
                        <a:lnTo>
                          <a:pt x="44136" y="223232"/>
                        </a:lnTo>
                        <a:cubicBezTo>
                          <a:pt x="68756" y="164534"/>
                          <a:pt x="84219" y="101183"/>
                          <a:pt x="89173" y="34979"/>
                        </a:cubicBezTo>
                        <a:lnTo>
                          <a:pt x="45787" y="31676"/>
                        </a:lnTo>
                        <a:lnTo>
                          <a:pt x="45787" y="31676"/>
                        </a:lnTo>
                        <a:close/>
                      </a:path>
                    </a:pathLst>
                  </a:custGeom>
                  <a:solidFill>
                    <a:srgbClr val="FFFFFF"/>
                  </a:solidFill>
                  <a:ln w="15001" cap="flat">
                    <a:noFill/>
                    <a:prstDash val="solid"/>
                    <a:miter/>
                  </a:ln>
                </p:spPr>
                <p:txBody>
                  <a:bodyPr rtlCol="0" anchor="ctr"/>
                  <a:lstStyle/>
                  <a:p>
                    <a:endParaRPr lang="en-US"/>
                  </a:p>
                </p:txBody>
              </p:sp>
            </p:grpSp>
            <p:sp>
              <p:nvSpPr>
                <p:cNvPr id="53" name="Freeform: Shape 52">
                  <a:extLst>
                    <a:ext uri="{FF2B5EF4-FFF2-40B4-BE49-F238E27FC236}">
                      <a16:creationId xmlns:a16="http://schemas.microsoft.com/office/drawing/2014/main" id="{96032114-E538-68D0-A155-F42F2D176C5B}"/>
                    </a:ext>
                  </a:extLst>
                </p:cNvPr>
                <p:cNvSpPr/>
                <p:nvPr/>
              </p:nvSpPr>
              <p:spPr>
                <a:xfrm>
                  <a:off x="4708693" y="314702"/>
                  <a:ext cx="1177710" cy="959582"/>
                </a:xfrm>
                <a:custGeom>
                  <a:avLst/>
                  <a:gdLst>
                    <a:gd name="connsiteX0" fmla="*/ 1044552 w 1177710"/>
                    <a:gd name="connsiteY0" fmla="*/ 477690 h 959582"/>
                    <a:gd name="connsiteX1" fmla="*/ 468232 w 1177710"/>
                    <a:gd name="connsiteY1" fmla="*/ 0 h 959582"/>
                    <a:gd name="connsiteX2" fmla="*/ 0 w 1177710"/>
                    <a:gd name="connsiteY2" fmla="*/ 233741 h 959582"/>
                    <a:gd name="connsiteX3" fmla="*/ 91274 w 1177710"/>
                    <a:gd name="connsiteY3" fmla="*/ 213624 h 959582"/>
                    <a:gd name="connsiteX4" fmla="*/ 99231 w 1177710"/>
                    <a:gd name="connsiteY4" fmla="*/ 249504 h 959582"/>
                    <a:gd name="connsiteX5" fmla="*/ 468382 w 1177710"/>
                    <a:gd name="connsiteY5" fmla="*/ 86471 h 959582"/>
                    <a:gd name="connsiteX6" fmla="*/ 968440 w 1177710"/>
                    <a:gd name="connsiteY6" fmla="*/ 586529 h 959582"/>
                    <a:gd name="connsiteX7" fmla="*/ 1058513 w 1177710"/>
                    <a:gd name="connsiteY7" fmla="*/ 858851 h 959582"/>
                    <a:gd name="connsiteX8" fmla="*/ 970992 w 1177710"/>
                    <a:gd name="connsiteY8" fmla="*/ 914696 h 959582"/>
                    <a:gd name="connsiteX9" fmla="*/ 1174108 w 1177710"/>
                    <a:gd name="connsiteY9" fmla="*/ 959583 h 959582"/>
                    <a:gd name="connsiteX10" fmla="*/ 1177711 w 1177710"/>
                    <a:gd name="connsiteY10" fmla="*/ 943520 h 959582"/>
                    <a:gd name="connsiteX11" fmla="*/ 1034794 w 1177710"/>
                    <a:gd name="connsiteY11" fmla="*/ 579773 h 959582"/>
                    <a:gd name="connsiteX12" fmla="*/ 1044702 w 1177710"/>
                    <a:gd name="connsiteY12" fmla="*/ 477690 h 95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7710" h="959582">
                      <a:moveTo>
                        <a:pt x="1044552" y="477690"/>
                      </a:moveTo>
                      <a:cubicBezTo>
                        <a:pt x="993360" y="206118"/>
                        <a:pt x="754515" y="0"/>
                        <a:pt x="468232" y="0"/>
                      </a:cubicBezTo>
                      <a:cubicBezTo>
                        <a:pt x="277126" y="0"/>
                        <a:pt x="107187" y="91875"/>
                        <a:pt x="0" y="233741"/>
                      </a:cubicBezTo>
                      <a:lnTo>
                        <a:pt x="91274" y="213624"/>
                      </a:lnTo>
                      <a:lnTo>
                        <a:pt x="99231" y="249504"/>
                      </a:lnTo>
                      <a:cubicBezTo>
                        <a:pt x="190806" y="149372"/>
                        <a:pt x="322313" y="86471"/>
                        <a:pt x="468382" y="86471"/>
                      </a:cubicBezTo>
                      <a:cubicBezTo>
                        <a:pt x="744157" y="86471"/>
                        <a:pt x="968440" y="310754"/>
                        <a:pt x="968440" y="586529"/>
                      </a:cubicBezTo>
                      <a:cubicBezTo>
                        <a:pt x="968440" y="690113"/>
                        <a:pt x="1012426" y="781688"/>
                        <a:pt x="1058513" y="858851"/>
                      </a:cubicBezTo>
                      <a:lnTo>
                        <a:pt x="970992" y="914696"/>
                      </a:lnTo>
                      <a:lnTo>
                        <a:pt x="1174108" y="959583"/>
                      </a:lnTo>
                      <a:lnTo>
                        <a:pt x="1177711" y="943520"/>
                      </a:lnTo>
                      <a:cubicBezTo>
                        <a:pt x="1089139" y="848042"/>
                        <a:pt x="1034794" y="720288"/>
                        <a:pt x="1034794" y="579773"/>
                      </a:cubicBezTo>
                      <a:cubicBezTo>
                        <a:pt x="1034794" y="544794"/>
                        <a:pt x="1038247" y="510717"/>
                        <a:pt x="1044702" y="477690"/>
                      </a:cubicBezTo>
                      <a:close/>
                    </a:path>
                  </a:pathLst>
                </a:custGeom>
                <a:solidFill>
                  <a:srgbClr val="7030A0"/>
                </a:solidFill>
                <a:ln w="15001"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F4B4FB9-93AD-9724-BFFE-E4D751D3005F}"/>
                    </a:ext>
                  </a:extLst>
                </p:cNvPr>
                <p:cNvSpPr/>
                <p:nvPr/>
              </p:nvSpPr>
              <p:spPr>
                <a:xfrm>
                  <a:off x="4564469" y="616298"/>
                  <a:ext cx="94126" cy="329068"/>
                </a:xfrm>
                <a:custGeom>
                  <a:avLst/>
                  <a:gdLst>
                    <a:gd name="connsiteX0" fmla="*/ 94127 w 94126"/>
                    <a:gd name="connsiteY0" fmla="*/ 12760 h 329068"/>
                    <a:gd name="connsiteX1" fmla="*/ 74160 w 94126"/>
                    <a:gd name="connsiteY1" fmla="*/ 0 h 329068"/>
                    <a:gd name="connsiteX2" fmla="*/ 0 w 94126"/>
                    <a:gd name="connsiteY2" fmla="*/ 284932 h 329068"/>
                    <a:gd name="connsiteX3" fmla="*/ 1801 w 94126"/>
                    <a:gd name="connsiteY3" fmla="*/ 329068 h 329068"/>
                    <a:gd name="connsiteX4" fmla="*/ 3903 w 94126"/>
                    <a:gd name="connsiteY4" fmla="*/ 284932 h 329068"/>
                    <a:gd name="connsiteX5" fmla="*/ 93976 w 94126"/>
                    <a:gd name="connsiteY5" fmla="*/ 12610 h 32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26" h="329068">
                      <a:moveTo>
                        <a:pt x="94127" y="12760"/>
                      </a:moveTo>
                      <a:lnTo>
                        <a:pt x="74160" y="0"/>
                      </a:lnTo>
                      <a:cubicBezTo>
                        <a:pt x="27022" y="84369"/>
                        <a:pt x="0" y="181648"/>
                        <a:pt x="0" y="284932"/>
                      </a:cubicBezTo>
                      <a:cubicBezTo>
                        <a:pt x="0" y="299795"/>
                        <a:pt x="750" y="314507"/>
                        <a:pt x="1801" y="329068"/>
                      </a:cubicBezTo>
                      <a:cubicBezTo>
                        <a:pt x="3152" y="314507"/>
                        <a:pt x="3903" y="299795"/>
                        <a:pt x="3903" y="284932"/>
                      </a:cubicBezTo>
                      <a:cubicBezTo>
                        <a:pt x="3903" y="181348"/>
                        <a:pt x="47889" y="89773"/>
                        <a:pt x="93976" y="12610"/>
                      </a:cubicBezTo>
                    </a:path>
                  </a:pathLst>
                </a:custGeom>
                <a:solidFill>
                  <a:srgbClr val="FFFFFF"/>
                </a:solidFill>
                <a:ln w="1500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30DA4CC4-61B0-B80E-14D6-53A418DE4AEA}"/>
                    </a:ext>
                  </a:extLst>
                </p:cNvPr>
                <p:cNvSpPr/>
                <p:nvPr/>
              </p:nvSpPr>
              <p:spPr>
                <a:xfrm>
                  <a:off x="5723777" y="812082"/>
                  <a:ext cx="184200" cy="465830"/>
                </a:xfrm>
                <a:custGeom>
                  <a:avLst/>
                  <a:gdLst>
                    <a:gd name="connsiteX0" fmla="*/ 96829 w 184200"/>
                    <a:gd name="connsiteY0" fmla="*/ 334623 h 465830"/>
                    <a:gd name="connsiteX1" fmla="*/ 20266 w 184200"/>
                    <a:gd name="connsiteY1" fmla="*/ 108989 h 465830"/>
                    <a:gd name="connsiteX2" fmla="*/ 9908 w 184200"/>
                    <a:gd name="connsiteY2" fmla="*/ 0 h 465830"/>
                    <a:gd name="connsiteX3" fmla="*/ 0 w 184200"/>
                    <a:gd name="connsiteY3" fmla="*/ 102083 h 465830"/>
                    <a:gd name="connsiteX4" fmla="*/ 142916 w 184200"/>
                    <a:gd name="connsiteY4" fmla="*/ 465830 h 465830"/>
                    <a:gd name="connsiteX5" fmla="*/ 184200 w 184200"/>
                    <a:gd name="connsiteY5" fmla="*/ 278777 h 465830"/>
                    <a:gd name="connsiteX6" fmla="*/ 96679 w 184200"/>
                    <a:gd name="connsiteY6" fmla="*/ 334623 h 46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00" h="465830">
                      <a:moveTo>
                        <a:pt x="96829" y="334623"/>
                      </a:moveTo>
                      <a:cubicBezTo>
                        <a:pt x="57346" y="268269"/>
                        <a:pt x="20266" y="190956"/>
                        <a:pt x="20266" y="108989"/>
                      </a:cubicBezTo>
                      <a:cubicBezTo>
                        <a:pt x="20266" y="71759"/>
                        <a:pt x="16663" y="35279"/>
                        <a:pt x="9908" y="0"/>
                      </a:cubicBezTo>
                      <a:cubicBezTo>
                        <a:pt x="3453" y="33027"/>
                        <a:pt x="0" y="67105"/>
                        <a:pt x="0" y="102083"/>
                      </a:cubicBezTo>
                      <a:cubicBezTo>
                        <a:pt x="0" y="242598"/>
                        <a:pt x="54344" y="370352"/>
                        <a:pt x="142916" y="465830"/>
                      </a:cubicBezTo>
                      <a:lnTo>
                        <a:pt x="184200" y="278777"/>
                      </a:lnTo>
                      <a:lnTo>
                        <a:pt x="96679" y="334623"/>
                      </a:lnTo>
                      <a:close/>
                    </a:path>
                  </a:pathLst>
                </a:custGeom>
                <a:solidFill>
                  <a:srgbClr val="7030A0"/>
                </a:solidFill>
                <a:ln w="1500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B3AA694-DEBE-4926-C6CD-FB08F48AD796}"/>
                    </a:ext>
                  </a:extLst>
                </p:cNvPr>
                <p:cNvSpPr/>
                <p:nvPr/>
              </p:nvSpPr>
              <p:spPr>
                <a:xfrm>
                  <a:off x="3606237" y="945516"/>
                  <a:ext cx="1003719" cy="542392"/>
                </a:xfrm>
                <a:custGeom>
                  <a:avLst/>
                  <a:gdLst>
                    <a:gd name="connsiteX0" fmla="*/ 462227 w 1003719"/>
                    <a:gd name="connsiteY0" fmla="*/ 455922 h 542392"/>
                    <a:gd name="connsiteX1" fmla="*/ 70708 w 1003719"/>
                    <a:gd name="connsiteY1" fmla="*/ 266317 h 542392"/>
                    <a:gd name="connsiteX2" fmla="*/ 56897 w 1003719"/>
                    <a:gd name="connsiteY2" fmla="*/ 328768 h 542392"/>
                    <a:gd name="connsiteX3" fmla="*/ 0 w 1003719"/>
                    <a:gd name="connsiteY3" fmla="*/ 316158 h 542392"/>
                    <a:gd name="connsiteX4" fmla="*/ 462378 w 1003719"/>
                    <a:gd name="connsiteY4" fmla="*/ 542393 h 542392"/>
                    <a:gd name="connsiteX5" fmla="*/ 1003719 w 1003719"/>
                    <a:gd name="connsiteY5" fmla="*/ 181498 h 542392"/>
                    <a:gd name="connsiteX6" fmla="*/ 960334 w 1003719"/>
                    <a:gd name="connsiteY6" fmla="*/ 0 h 542392"/>
                    <a:gd name="connsiteX7" fmla="*/ 462227 w 1003719"/>
                    <a:gd name="connsiteY7" fmla="*/ 455922 h 5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719" h="542392">
                      <a:moveTo>
                        <a:pt x="462227" y="455922"/>
                      </a:moveTo>
                      <a:cubicBezTo>
                        <a:pt x="303698" y="455922"/>
                        <a:pt x="162282" y="381761"/>
                        <a:pt x="70708" y="266317"/>
                      </a:cubicBezTo>
                      <a:lnTo>
                        <a:pt x="56897" y="328768"/>
                      </a:lnTo>
                      <a:lnTo>
                        <a:pt x="0" y="316158"/>
                      </a:lnTo>
                      <a:cubicBezTo>
                        <a:pt x="107488" y="453670"/>
                        <a:pt x="274724" y="542393"/>
                        <a:pt x="462378" y="542393"/>
                      </a:cubicBezTo>
                      <a:cubicBezTo>
                        <a:pt x="705876" y="542393"/>
                        <a:pt x="915147" y="393171"/>
                        <a:pt x="1003719" y="181498"/>
                      </a:cubicBezTo>
                      <a:cubicBezTo>
                        <a:pt x="980000" y="124902"/>
                        <a:pt x="965138" y="63802"/>
                        <a:pt x="960334" y="0"/>
                      </a:cubicBezTo>
                      <a:cubicBezTo>
                        <a:pt x="937966" y="255208"/>
                        <a:pt x="723140" y="455922"/>
                        <a:pt x="462227" y="455922"/>
                      </a:cubicBezTo>
                      <a:close/>
                    </a:path>
                  </a:pathLst>
                </a:custGeom>
                <a:solidFill>
                  <a:schemeClr val="accent1"/>
                </a:solidFill>
                <a:ln w="1500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9A6178D1-DEA4-0228-C2D4-BD09A85C98FB}"/>
                    </a:ext>
                  </a:extLst>
                </p:cNvPr>
                <p:cNvSpPr/>
                <p:nvPr/>
              </p:nvSpPr>
              <p:spPr>
                <a:xfrm>
                  <a:off x="3512861" y="314702"/>
                  <a:ext cx="1096344" cy="812312"/>
                </a:xfrm>
                <a:custGeom>
                  <a:avLst/>
                  <a:gdLst>
                    <a:gd name="connsiteX0" fmla="*/ 555604 w 1096344"/>
                    <a:gd name="connsiteY0" fmla="*/ 0 h 812312"/>
                    <a:gd name="connsiteX1" fmla="*/ 0 w 1096344"/>
                    <a:gd name="connsiteY1" fmla="*/ 398875 h 812312"/>
                    <a:gd name="connsiteX2" fmla="*/ 31075 w 1096344"/>
                    <a:gd name="connsiteY2" fmla="*/ 586679 h 812312"/>
                    <a:gd name="connsiteX3" fmla="*/ 107638 w 1096344"/>
                    <a:gd name="connsiteY3" fmla="*/ 812313 h 812312"/>
                    <a:gd name="connsiteX4" fmla="*/ 109139 w 1096344"/>
                    <a:gd name="connsiteY4" fmla="*/ 811412 h 812312"/>
                    <a:gd name="connsiteX5" fmla="*/ 55546 w 1096344"/>
                    <a:gd name="connsiteY5" fmla="*/ 586679 h 812312"/>
                    <a:gd name="connsiteX6" fmla="*/ 555604 w 1096344"/>
                    <a:gd name="connsiteY6" fmla="*/ 86621 h 812312"/>
                    <a:gd name="connsiteX7" fmla="*/ 1016630 w 1096344"/>
                    <a:gd name="connsiteY7" fmla="*/ 392420 h 812312"/>
                    <a:gd name="connsiteX8" fmla="*/ 1044402 w 1096344"/>
                    <a:gd name="connsiteY8" fmla="*/ 485796 h 812312"/>
                    <a:gd name="connsiteX9" fmla="*/ 1096345 w 1096344"/>
                    <a:gd name="connsiteY9" fmla="*/ 358793 h 812312"/>
                    <a:gd name="connsiteX10" fmla="*/ 555604 w 1096344"/>
                    <a:gd name="connsiteY10" fmla="*/ 150 h 81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344" h="812312">
                      <a:moveTo>
                        <a:pt x="555604" y="0"/>
                      </a:moveTo>
                      <a:cubicBezTo>
                        <a:pt x="297843" y="0"/>
                        <a:pt x="78514" y="167236"/>
                        <a:pt x="0" y="398875"/>
                      </a:cubicBezTo>
                      <a:cubicBezTo>
                        <a:pt x="19966" y="457874"/>
                        <a:pt x="31075" y="520925"/>
                        <a:pt x="31075" y="586679"/>
                      </a:cubicBezTo>
                      <a:cubicBezTo>
                        <a:pt x="31075" y="668796"/>
                        <a:pt x="68156" y="745959"/>
                        <a:pt x="107638" y="812313"/>
                      </a:cubicBezTo>
                      <a:lnTo>
                        <a:pt x="109139" y="811412"/>
                      </a:lnTo>
                      <a:cubicBezTo>
                        <a:pt x="74911" y="743857"/>
                        <a:pt x="55546" y="667445"/>
                        <a:pt x="55546" y="586679"/>
                      </a:cubicBezTo>
                      <a:cubicBezTo>
                        <a:pt x="55546" y="310904"/>
                        <a:pt x="279828" y="86621"/>
                        <a:pt x="555604" y="86621"/>
                      </a:cubicBezTo>
                      <a:cubicBezTo>
                        <a:pt x="757218" y="86621"/>
                        <a:pt x="939317" y="204617"/>
                        <a:pt x="1016630" y="392420"/>
                      </a:cubicBezTo>
                      <a:cubicBezTo>
                        <a:pt x="1025487" y="413888"/>
                        <a:pt x="1038547" y="453370"/>
                        <a:pt x="1044402" y="485796"/>
                      </a:cubicBezTo>
                      <a:cubicBezTo>
                        <a:pt x="1071574" y="399476"/>
                        <a:pt x="1096345" y="358793"/>
                        <a:pt x="1096345" y="358793"/>
                      </a:cubicBezTo>
                      <a:cubicBezTo>
                        <a:pt x="1004319" y="140815"/>
                        <a:pt x="792197" y="150"/>
                        <a:pt x="555604" y="150"/>
                      </a:cubicBezTo>
                    </a:path>
                  </a:pathLst>
                </a:custGeom>
                <a:solidFill>
                  <a:schemeClr val="accent1">
                    <a:lumMod val="20000"/>
                    <a:lumOff val="80000"/>
                  </a:schemeClr>
                </a:solidFill>
                <a:ln w="45002" cap="flat">
                  <a:solidFill>
                    <a:srgbClr val="FFFFFF"/>
                  </a:solid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9D2BB4DC-2553-0519-7A9A-9B487951A7FC}"/>
                    </a:ext>
                  </a:extLst>
                </p:cNvPr>
                <p:cNvSpPr/>
                <p:nvPr/>
              </p:nvSpPr>
              <p:spPr>
                <a:xfrm>
                  <a:off x="4571074" y="548443"/>
                  <a:ext cx="111991" cy="67855"/>
                </a:xfrm>
                <a:custGeom>
                  <a:avLst/>
                  <a:gdLst>
                    <a:gd name="connsiteX0" fmla="*/ 0 w 111991"/>
                    <a:gd name="connsiteY0" fmla="*/ 24620 h 67855"/>
                    <a:gd name="connsiteX1" fmla="*/ 67705 w 111991"/>
                    <a:gd name="connsiteY1" fmla="*/ 67855 h 67855"/>
                    <a:gd name="connsiteX2" fmla="*/ 111992 w 111991"/>
                    <a:gd name="connsiteY2" fmla="*/ 0 h 67855"/>
                    <a:gd name="connsiteX3" fmla="*/ 0 w 111991"/>
                    <a:gd name="connsiteY3" fmla="*/ 24770 h 67855"/>
                  </a:gdLst>
                  <a:ahLst/>
                  <a:cxnLst>
                    <a:cxn ang="0">
                      <a:pos x="connsiteX0" y="connsiteY0"/>
                    </a:cxn>
                    <a:cxn ang="0">
                      <a:pos x="connsiteX1" y="connsiteY1"/>
                    </a:cxn>
                    <a:cxn ang="0">
                      <a:pos x="connsiteX2" y="connsiteY2"/>
                    </a:cxn>
                    <a:cxn ang="0">
                      <a:pos x="connsiteX3" y="connsiteY3"/>
                    </a:cxn>
                  </a:cxnLst>
                  <a:rect l="l" t="t" r="r" b="b"/>
                  <a:pathLst>
                    <a:path w="111991" h="67855">
                      <a:moveTo>
                        <a:pt x="0" y="24620"/>
                      </a:moveTo>
                      <a:lnTo>
                        <a:pt x="67705" y="67855"/>
                      </a:lnTo>
                      <a:cubicBezTo>
                        <a:pt x="80916" y="44136"/>
                        <a:pt x="95628" y="21468"/>
                        <a:pt x="111992" y="0"/>
                      </a:cubicBezTo>
                      <a:lnTo>
                        <a:pt x="0" y="24770"/>
                      </a:lnTo>
                      <a:close/>
                    </a:path>
                  </a:pathLst>
                </a:custGeom>
                <a:solidFill>
                  <a:schemeClr val="accent1"/>
                </a:solidFill>
                <a:ln w="1500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4C6A318-2E8D-AA9E-4A37-E0C14ACB8E9A}"/>
                    </a:ext>
                  </a:extLst>
                </p:cNvPr>
                <p:cNvSpPr/>
                <p:nvPr/>
              </p:nvSpPr>
              <p:spPr>
                <a:xfrm>
                  <a:off x="4651090" y="564356"/>
                  <a:ext cx="167987" cy="381160"/>
                </a:xfrm>
                <a:custGeom>
                  <a:avLst/>
                  <a:gdLst>
                    <a:gd name="connsiteX0" fmla="*/ 2101 w 167987"/>
                    <a:gd name="connsiteY0" fmla="*/ 381161 h 381160"/>
                    <a:gd name="connsiteX1" fmla="*/ 3903 w 167987"/>
                    <a:gd name="connsiteY1" fmla="*/ 337025 h 381160"/>
                    <a:gd name="connsiteX2" fmla="*/ 80465 w 167987"/>
                    <a:gd name="connsiteY2" fmla="*/ 111391 h 381160"/>
                    <a:gd name="connsiteX3" fmla="*/ 167987 w 167987"/>
                    <a:gd name="connsiteY3" fmla="*/ 167236 h 381160"/>
                    <a:gd name="connsiteX4" fmla="*/ 131057 w 167987"/>
                    <a:gd name="connsiteY4" fmla="*/ 0 h 381160"/>
                    <a:gd name="connsiteX5" fmla="*/ 0 w 167987"/>
                    <a:gd name="connsiteY5" fmla="*/ 337025 h 381160"/>
                    <a:gd name="connsiteX6" fmla="*/ 2101 w 167987"/>
                    <a:gd name="connsiteY6" fmla="*/ 381161 h 38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987" h="381160">
                      <a:moveTo>
                        <a:pt x="2101" y="381161"/>
                      </a:moveTo>
                      <a:cubicBezTo>
                        <a:pt x="3152" y="366599"/>
                        <a:pt x="3903" y="351887"/>
                        <a:pt x="3903" y="337025"/>
                      </a:cubicBezTo>
                      <a:cubicBezTo>
                        <a:pt x="3903" y="254908"/>
                        <a:pt x="40984" y="177745"/>
                        <a:pt x="80465" y="111391"/>
                      </a:cubicBezTo>
                      <a:lnTo>
                        <a:pt x="167987" y="167236"/>
                      </a:lnTo>
                      <a:lnTo>
                        <a:pt x="131057" y="0"/>
                      </a:lnTo>
                      <a:cubicBezTo>
                        <a:pt x="49691" y="89023"/>
                        <a:pt x="0" y="207319"/>
                        <a:pt x="0" y="337025"/>
                      </a:cubicBezTo>
                      <a:cubicBezTo>
                        <a:pt x="0" y="351887"/>
                        <a:pt x="750" y="366599"/>
                        <a:pt x="2101" y="381161"/>
                      </a:cubicBezTo>
                      <a:close/>
                    </a:path>
                  </a:pathLst>
                </a:custGeom>
                <a:solidFill>
                  <a:schemeClr val="accent1"/>
                </a:solidFill>
                <a:ln w="1500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4A978A9-945E-1B7E-DF41-F88B5FA01FAB}"/>
                    </a:ext>
                  </a:extLst>
                </p:cNvPr>
                <p:cNvSpPr/>
                <p:nvPr/>
              </p:nvSpPr>
              <p:spPr>
                <a:xfrm>
                  <a:off x="4566571" y="528476"/>
                  <a:ext cx="215725" cy="598538"/>
                </a:xfrm>
                <a:custGeom>
                  <a:avLst/>
                  <a:gdLst>
                    <a:gd name="connsiteX0" fmla="*/ 116495 w 215725"/>
                    <a:gd name="connsiteY0" fmla="*/ 19966 h 598538"/>
                    <a:gd name="connsiteX1" fmla="*/ 72209 w 215725"/>
                    <a:gd name="connsiteY1" fmla="*/ 87822 h 598538"/>
                    <a:gd name="connsiteX2" fmla="*/ 92175 w 215725"/>
                    <a:gd name="connsiteY2" fmla="*/ 100582 h 598538"/>
                    <a:gd name="connsiteX3" fmla="*/ 2102 w 215725"/>
                    <a:gd name="connsiteY3" fmla="*/ 372904 h 598538"/>
                    <a:gd name="connsiteX4" fmla="*/ 0 w 215725"/>
                    <a:gd name="connsiteY4" fmla="*/ 417040 h 598538"/>
                    <a:gd name="connsiteX5" fmla="*/ 43386 w 215725"/>
                    <a:gd name="connsiteY5" fmla="*/ 598538 h 598538"/>
                    <a:gd name="connsiteX6" fmla="*/ 86771 w 215725"/>
                    <a:gd name="connsiteY6" fmla="*/ 417040 h 598538"/>
                    <a:gd name="connsiteX7" fmla="*/ 84669 w 215725"/>
                    <a:gd name="connsiteY7" fmla="*/ 372904 h 598538"/>
                    <a:gd name="connsiteX8" fmla="*/ 215726 w 215725"/>
                    <a:gd name="connsiteY8" fmla="*/ 35879 h 598538"/>
                    <a:gd name="connsiteX9" fmla="*/ 207769 w 215725"/>
                    <a:gd name="connsiteY9" fmla="*/ 0 h 598538"/>
                    <a:gd name="connsiteX10" fmla="*/ 116495 w 215725"/>
                    <a:gd name="connsiteY10" fmla="*/ 20116 h 59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725" h="598538">
                      <a:moveTo>
                        <a:pt x="116495" y="19966"/>
                      </a:moveTo>
                      <a:cubicBezTo>
                        <a:pt x="100282" y="41434"/>
                        <a:pt x="85420" y="64252"/>
                        <a:pt x="72209" y="87822"/>
                      </a:cubicBezTo>
                      <a:lnTo>
                        <a:pt x="92175" y="100582"/>
                      </a:lnTo>
                      <a:cubicBezTo>
                        <a:pt x="46088" y="177745"/>
                        <a:pt x="2102" y="269320"/>
                        <a:pt x="2102" y="372904"/>
                      </a:cubicBezTo>
                      <a:cubicBezTo>
                        <a:pt x="2102" y="387766"/>
                        <a:pt x="1351" y="402478"/>
                        <a:pt x="0" y="417040"/>
                      </a:cubicBezTo>
                      <a:cubicBezTo>
                        <a:pt x="4804" y="480842"/>
                        <a:pt x="19666" y="541942"/>
                        <a:pt x="43386" y="598538"/>
                      </a:cubicBezTo>
                      <a:cubicBezTo>
                        <a:pt x="67105" y="541942"/>
                        <a:pt x="81967" y="480842"/>
                        <a:pt x="86771" y="417040"/>
                      </a:cubicBezTo>
                      <a:cubicBezTo>
                        <a:pt x="85420" y="402478"/>
                        <a:pt x="84669" y="387766"/>
                        <a:pt x="84669" y="372904"/>
                      </a:cubicBezTo>
                      <a:cubicBezTo>
                        <a:pt x="84669" y="243198"/>
                        <a:pt x="134360" y="124752"/>
                        <a:pt x="215726" y="35879"/>
                      </a:cubicBezTo>
                      <a:lnTo>
                        <a:pt x="207769" y="0"/>
                      </a:lnTo>
                      <a:lnTo>
                        <a:pt x="116495" y="20116"/>
                      </a:lnTo>
                      <a:close/>
                    </a:path>
                  </a:pathLst>
                </a:custGeom>
                <a:solidFill>
                  <a:schemeClr val="accent1"/>
                </a:solidFill>
                <a:ln w="1500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B254C55-D8B1-4BFF-27D8-E90D1A62D48F}"/>
                    </a:ext>
                  </a:extLst>
                </p:cNvPr>
                <p:cNvSpPr/>
                <p:nvPr/>
              </p:nvSpPr>
              <p:spPr>
                <a:xfrm>
                  <a:off x="3576813" y="1071169"/>
                  <a:ext cx="86020" cy="140664"/>
                </a:xfrm>
                <a:custGeom>
                  <a:avLst/>
                  <a:gdLst>
                    <a:gd name="connsiteX0" fmla="*/ 86020 w 86020"/>
                    <a:gd name="connsiteY0" fmla="*/ 0 h 140664"/>
                    <a:gd name="connsiteX1" fmla="*/ 0 w 86020"/>
                    <a:gd name="connsiteY1" fmla="*/ 54945 h 140664"/>
                    <a:gd name="connsiteX2" fmla="*/ 54945 w 86020"/>
                    <a:gd name="connsiteY2" fmla="*/ 140665 h 140664"/>
                    <a:gd name="connsiteX3" fmla="*/ 86020 w 86020"/>
                    <a:gd name="connsiteY3" fmla="*/ 0 h 140664"/>
                  </a:gdLst>
                  <a:ahLst/>
                  <a:cxnLst>
                    <a:cxn ang="0">
                      <a:pos x="connsiteX0" y="connsiteY0"/>
                    </a:cxn>
                    <a:cxn ang="0">
                      <a:pos x="connsiteX1" y="connsiteY1"/>
                    </a:cxn>
                    <a:cxn ang="0">
                      <a:pos x="connsiteX2" y="connsiteY2"/>
                    </a:cxn>
                    <a:cxn ang="0">
                      <a:pos x="connsiteX3" y="connsiteY3"/>
                    </a:cxn>
                  </a:cxnLst>
                  <a:rect l="l" t="t" r="r" b="b"/>
                  <a:pathLst>
                    <a:path w="86020" h="140664">
                      <a:moveTo>
                        <a:pt x="86020" y="0"/>
                      </a:moveTo>
                      <a:lnTo>
                        <a:pt x="0" y="54945"/>
                      </a:lnTo>
                      <a:cubicBezTo>
                        <a:pt x="15463" y="85420"/>
                        <a:pt x="33928" y="114093"/>
                        <a:pt x="54945" y="140665"/>
                      </a:cubicBezTo>
                      <a:lnTo>
                        <a:pt x="86020" y="0"/>
                      </a:lnTo>
                      <a:close/>
                    </a:path>
                  </a:pathLst>
                </a:custGeom>
                <a:solidFill>
                  <a:schemeClr val="accent3"/>
                </a:solidFill>
                <a:ln w="1500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42CC1A5-3070-DBF1-1B42-AD99C4BAB37A}"/>
                    </a:ext>
                  </a:extLst>
                </p:cNvPr>
                <p:cNvSpPr/>
                <p:nvPr/>
              </p:nvSpPr>
              <p:spPr>
                <a:xfrm>
                  <a:off x="2356318" y="675446"/>
                  <a:ext cx="1096644" cy="812312"/>
                </a:xfrm>
                <a:custGeom>
                  <a:avLst/>
                  <a:gdLst>
                    <a:gd name="connsiteX0" fmla="*/ 107337 w 1096644"/>
                    <a:gd name="connsiteY0" fmla="*/ 150 h 812312"/>
                    <a:gd name="connsiteX1" fmla="*/ 30775 w 1096644"/>
                    <a:gd name="connsiteY1" fmla="*/ 225784 h 812312"/>
                    <a:gd name="connsiteX2" fmla="*/ 0 w 1096644"/>
                    <a:gd name="connsiteY2" fmla="*/ 412837 h 812312"/>
                    <a:gd name="connsiteX3" fmla="*/ 555904 w 1096644"/>
                    <a:gd name="connsiteY3" fmla="*/ 812313 h 812312"/>
                    <a:gd name="connsiteX4" fmla="*/ 1096645 w 1096644"/>
                    <a:gd name="connsiteY4" fmla="*/ 453670 h 812312"/>
                    <a:gd name="connsiteX5" fmla="*/ 1044702 w 1096644"/>
                    <a:gd name="connsiteY5" fmla="*/ 326667 h 812312"/>
                    <a:gd name="connsiteX6" fmla="*/ 1016930 w 1096644"/>
                    <a:gd name="connsiteY6" fmla="*/ 420043 h 812312"/>
                    <a:gd name="connsiteX7" fmla="*/ 555904 w 1096644"/>
                    <a:gd name="connsiteY7" fmla="*/ 725842 h 812312"/>
                    <a:gd name="connsiteX8" fmla="*/ 55846 w 1096644"/>
                    <a:gd name="connsiteY8" fmla="*/ 225784 h 812312"/>
                    <a:gd name="connsiteX9" fmla="*/ 109289 w 1096644"/>
                    <a:gd name="connsiteY9" fmla="*/ 1201 h 812312"/>
                    <a:gd name="connsiteX10" fmla="*/ 107488 w 1096644"/>
                    <a:gd name="connsiteY10" fmla="*/ 0 h 81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644" h="812312">
                      <a:moveTo>
                        <a:pt x="107337" y="150"/>
                      </a:moveTo>
                      <a:cubicBezTo>
                        <a:pt x="67855" y="66504"/>
                        <a:pt x="30775" y="143817"/>
                        <a:pt x="30775" y="225784"/>
                      </a:cubicBezTo>
                      <a:cubicBezTo>
                        <a:pt x="30775" y="291238"/>
                        <a:pt x="19816" y="354139"/>
                        <a:pt x="0" y="412837"/>
                      </a:cubicBezTo>
                      <a:cubicBezTo>
                        <a:pt x="78364" y="644776"/>
                        <a:pt x="297843" y="812313"/>
                        <a:pt x="555904" y="812313"/>
                      </a:cubicBezTo>
                      <a:cubicBezTo>
                        <a:pt x="792347" y="812313"/>
                        <a:pt x="1004620" y="671498"/>
                        <a:pt x="1096645" y="453670"/>
                      </a:cubicBezTo>
                      <a:cubicBezTo>
                        <a:pt x="1096645" y="453670"/>
                        <a:pt x="1072025" y="412987"/>
                        <a:pt x="1044702" y="326667"/>
                      </a:cubicBezTo>
                      <a:cubicBezTo>
                        <a:pt x="1038698" y="359093"/>
                        <a:pt x="1025637" y="398575"/>
                        <a:pt x="1016930" y="420043"/>
                      </a:cubicBezTo>
                      <a:cubicBezTo>
                        <a:pt x="939617" y="607846"/>
                        <a:pt x="757518" y="725842"/>
                        <a:pt x="555904" y="725842"/>
                      </a:cubicBezTo>
                      <a:cubicBezTo>
                        <a:pt x="280129" y="725842"/>
                        <a:pt x="55846" y="501559"/>
                        <a:pt x="55846" y="225784"/>
                      </a:cubicBezTo>
                      <a:cubicBezTo>
                        <a:pt x="55846" y="145018"/>
                        <a:pt x="75211" y="68906"/>
                        <a:pt x="109289" y="1201"/>
                      </a:cubicBezTo>
                      <a:lnTo>
                        <a:pt x="107488" y="0"/>
                      </a:lnTo>
                    </a:path>
                  </a:pathLst>
                </a:custGeom>
                <a:solidFill>
                  <a:schemeClr val="accent3">
                    <a:lumMod val="40000"/>
                    <a:lumOff val="60000"/>
                  </a:schemeClr>
                </a:solidFill>
                <a:ln w="45002" cap="flat">
                  <a:solidFill>
                    <a:srgbClr val="FFFFFF"/>
                  </a:solid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E18C8490-A880-1082-A998-E5F7B398E9F0}"/>
                    </a:ext>
                  </a:extLst>
                </p:cNvPr>
                <p:cNvSpPr/>
                <p:nvPr/>
              </p:nvSpPr>
              <p:spPr>
                <a:xfrm>
                  <a:off x="2449994" y="314702"/>
                  <a:ext cx="1111056" cy="946972"/>
                </a:xfrm>
                <a:custGeom>
                  <a:avLst/>
                  <a:gdLst>
                    <a:gd name="connsiteX0" fmla="*/ 1017830 w 1111056"/>
                    <a:gd name="connsiteY0" fmla="*/ 398875 h 946972"/>
                    <a:gd name="connsiteX1" fmla="*/ 462227 w 1111056"/>
                    <a:gd name="connsiteY1" fmla="*/ 0 h 946972"/>
                    <a:gd name="connsiteX2" fmla="*/ 0 w 1111056"/>
                    <a:gd name="connsiteY2" fmla="*/ 226084 h 946972"/>
                    <a:gd name="connsiteX3" fmla="*/ 56296 w 1111056"/>
                    <a:gd name="connsiteY3" fmla="*/ 213624 h 946972"/>
                    <a:gd name="connsiteX4" fmla="*/ 70257 w 1111056"/>
                    <a:gd name="connsiteY4" fmla="*/ 276526 h 946972"/>
                    <a:gd name="connsiteX5" fmla="*/ 462227 w 1111056"/>
                    <a:gd name="connsiteY5" fmla="*/ 86471 h 946972"/>
                    <a:gd name="connsiteX6" fmla="*/ 962285 w 1111056"/>
                    <a:gd name="connsiteY6" fmla="*/ 586529 h 946972"/>
                    <a:gd name="connsiteX7" fmla="*/ 1052359 w 1111056"/>
                    <a:gd name="connsiteY7" fmla="*/ 858851 h 946972"/>
                    <a:gd name="connsiteX8" fmla="*/ 964837 w 1111056"/>
                    <a:gd name="connsiteY8" fmla="*/ 914696 h 946972"/>
                    <a:gd name="connsiteX9" fmla="*/ 1111057 w 1111056"/>
                    <a:gd name="connsiteY9" fmla="*/ 946973 h 946972"/>
                    <a:gd name="connsiteX10" fmla="*/ 986755 w 1111056"/>
                    <a:gd name="connsiteY10" fmla="*/ 586529 h 946972"/>
                    <a:gd name="connsiteX11" fmla="*/ 1017830 w 1111056"/>
                    <a:gd name="connsiteY11" fmla="*/ 398725 h 94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1056" h="946972">
                      <a:moveTo>
                        <a:pt x="1017830" y="398875"/>
                      </a:moveTo>
                      <a:cubicBezTo>
                        <a:pt x="939316" y="167236"/>
                        <a:pt x="719987" y="0"/>
                        <a:pt x="462227" y="0"/>
                      </a:cubicBezTo>
                      <a:cubicBezTo>
                        <a:pt x="274724" y="0"/>
                        <a:pt x="107488" y="88572"/>
                        <a:pt x="0" y="226084"/>
                      </a:cubicBezTo>
                      <a:lnTo>
                        <a:pt x="56296" y="213624"/>
                      </a:lnTo>
                      <a:lnTo>
                        <a:pt x="70257" y="276526"/>
                      </a:lnTo>
                      <a:cubicBezTo>
                        <a:pt x="161982" y="160931"/>
                        <a:pt x="303547" y="86471"/>
                        <a:pt x="462227" y="86471"/>
                      </a:cubicBezTo>
                      <a:cubicBezTo>
                        <a:pt x="738002" y="86471"/>
                        <a:pt x="962285" y="310754"/>
                        <a:pt x="962285" y="586529"/>
                      </a:cubicBezTo>
                      <a:cubicBezTo>
                        <a:pt x="962285" y="690113"/>
                        <a:pt x="1006271" y="781688"/>
                        <a:pt x="1052359" y="858851"/>
                      </a:cubicBezTo>
                      <a:lnTo>
                        <a:pt x="964837" y="914696"/>
                      </a:lnTo>
                      <a:lnTo>
                        <a:pt x="1111057" y="946973"/>
                      </a:lnTo>
                      <a:cubicBezTo>
                        <a:pt x="1033293" y="847441"/>
                        <a:pt x="986755" y="722389"/>
                        <a:pt x="986755" y="586529"/>
                      </a:cubicBezTo>
                      <a:cubicBezTo>
                        <a:pt x="986755" y="520775"/>
                        <a:pt x="997714" y="457723"/>
                        <a:pt x="1017830" y="398725"/>
                      </a:cubicBezTo>
                      <a:close/>
                    </a:path>
                  </a:pathLst>
                </a:custGeom>
                <a:solidFill>
                  <a:schemeClr val="accent3"/>
                </a:solidFill>
                <a:ln w="15001"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9610E893-A28F-6F93-A7AA-9ADC38693D81}"/>
                    </a:ext>
                  </a:extLst>
                </p:cNvPr>
                <p:cNvSpPr/>
                <p:nvPr/>
              </p:nvSpPr>
              <p:spPr>
                <a:xfrm>
                  <a:off x="3436599" y="713577"/>
                  <a:ext cx="195159" cy="560857"/>
                </a:xfrm>
                <a:custGeom>
                  <a:avLst/>
                  <a:gdLst>
                    <a:gd name="connsiteX0" fmla="*/ 195159 w 195159"/>
                    <a:gd name="connsiteY0" fmla="*/ 498256 h 560857"/>
                    <a:gd name="connsiteX1" fmla="*/ 140215 w 195159"/>
                    <a:gd name="connsiteY1" fmla="*/ 412537 h 560857"/>
                    <a:gd name="connsiteX2" fmla="*/ 138713 w 195159"/>
                    <a:gd name="connsiteY2" fmla="*/ 413437 h 560857"/>
                    <a:gd name="connsiteX3" fmla="*/ 62151 w 195159"/>
                    <a:gd name="connsiteY3" fmla="*/ 187803 h 560857"/>
                    <a:gd name="connsiteX4" fmla="*/ 31075 w 195159"/>
                    <a:gd name="connsiteY4" fmla="*/ 0 h 560857"/>
                    <a:gd name="connsiteX5" fmla="*/ 0 w 195159"/>
                    <a:gd name="connsiteY5" fmla="*/ 187803 h 560857"/>
                    <a:gd name="connsiteX6" fmla="*/ 124302 w 195159"/>
                    <a:gd name="connsiteY6" fmla="*/ 548247 h 560857"/>
                    <a:gd name="connsiteX7" fmla="*/ 181198 w 195159"/>
                    <a:gd name="connsiteY7" fmla="*/ 560858 h 560857"/>
                    <a:gd name="connsiteX8" fmla="*/ 195009 w 195159"/>
                    <a:gd name="connsiteY8" fmla="*/ 498407 h 56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159" h="560857">
                      <a:moveTo>
                        <a:pt x="195159" y="498256"/>
                      </a:moveTo>
                      <a:cubicBezTo>
                        <a:pt x="174142" y="471685"/>
                        <a:pt x="155677" y="443011"/>
                        <a:pt x="140215" y="412537"/>
                      </a:cubicBezTo>
                      <a:lnTo>
                        <a:pt x="138713" y="413437"/>
                      </a:lnTo>
                      <a:cubicBezTo>
                        <a:pt x="99231" y="347083"/>
                        <a:pt x="62151" y="269770"/>
                        <a:pt x="62151" y="187803"/>
                      </a:cubicBezTo>
                      <a:cubicBezTo>
                        <a:pt x="62151" y="122050"/>
                        <a:pt x="51192" y="58998"/>
                        <a:pt x="31075" y="0"/>
                      </a:cubicBezTo>
                      <a:cubicBezTo>
                        <a:pt x="11109" y="58998"/>
                        <a:pt x="0" y="122050"/>
                        <a:pt x="0" y="187803"/>
                      </a:cubicBezTo>
                      <a:cubicBezTo>
                        <a:pt x="0" y="323664"/>
                        <a:pt x="46538" y="448716"/>
                        <a:pt x="124302" y="548247"/>
                      </a:cubicBezTo>
                      <a:lnTo>
                        <a:pt x="181198" y="560858"/>
                      </a:lnTo>
                      <a:lnTo>
                        <a:pt x="195009" y="498407"/>
                      </a:lnTo>
                      <a:close/>
                    </a:path>
                  </a:pathLst>
                </a:custGeom>
                <a:solidFill>
                  <a:schemeClr val="accent3"/>
                </a:solidFill>
                <a:ln w="1500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7F6C15E-433D-D0BA-3B07-0B441B6D33F3}"/>
                    </a:ext>
                  </a:extLst>
                </p:cNvPr>
                <p:cNvSpPr/>
                <p:nvPr/>
              </p:nvSpPr>
              <p:spPr>
                <a:xfrm>
                  <a:off x="2420570" y="591227"/>
                  <a:ext cx="85720" cy="140214"/>
                </a:xfrm>
                <a:custGeom>
                  <a:avLst/>
                  <a:gdLst>
                    <a:gd name="connsiteX0" fmla="*/ 85570 w 85720"/>
                    <a:gd name="connsiteY0" fmla="*/ 140214 h 140214"/>
                    <a:gd name="connsiteX1" fmla="*/ 54645 w 85720"/>
                    <a:gd name="connsiteY1" fmla="*/ 0 h 140214"/>
                    <a:gd name="connsiteX2" fmla="*/ 0 w 85720"/>
                    <a:gd name="connsiteY2" fmla="*/ 85570 h 140214"/>
                    <a:gd name="connsiteX3" fmla="*/ 85720 w 85720"/>
                    <a:gd name="connsiteY3" fmla="*/ 140214 h 140214"/>
                  </a:gdLst>
                  <a:ahLst/>
                  <a:cxnLst>
                    <a:cxn ang="0">
                      <a:pos x="connsiteX0" y="connsiteY0"/>
                    </a:cxn>
                    <a:cxn ang="0">
                      <a:pos x="connsiteX1" y="connsiteY1"/>
                    </a:cxn>
                    <a:cxn ang="0">
                      <a:pos x="connsiteX2" y="connsiteY2"/>
                    </a:cxn>
                    <a:cxn ang="0">
                      <a:pos x="connsiteX3" y="connsiteY3"/>
                    </a:cxn>
                  </a:cxnLst>
                  <a:rect l="l" t="t" r="r" b="b"/>
                  <a:pathLst>
                    <a:path w="85720" h="140214">
                      <a:moveTo>
                        <a:pt x="85570" y="140214"/>
                      </a:moveTo>
                      <a:lnTo>
                        <a:pt x="54645" y="0"/>
                      </a:lnTo>
                      <a:cubicBezTo>
                        <a:pt x="33628" y="26422"/>
                        <a:pt x="15313" y="55095"/>
                        <a:pt x="0" y="85570"/>
                      </a:cubicBezTo>
                      <a:lnTo>
                        <a:pt x="85720" y="140214"/>
                      </a:lnTo>
                      <a:close/>
                    </a:path>
                  </a:pathLst>
                </a:custGeom>
                <a:solidFill>
                  <a:schemeClr val="accent4"/>
                </a:solidFill>
                <a:ln w="1500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593CB1E-9CDF-49CC-420A-C86FCAE33C6D}"/>
                    </a:ext>
                  </a:extLst>
                </p:cNvPr>
                <p:cNvSpPr/>
                <p:nvPr/>
              </p:nvSpPr>
              <p:spPr>
                <a:xfrm>
                  <a:off x="1296303" y="540786"/>
                  <a:ext cx="1108804" cy="947122"/>
                </a:xfrm>
                <a:custGeom>
                  <a:avLst/>
                  <a:gdLst>
                    <a:gd name="connsiteX0" fmla="*/ 1108655 w 1108804"/>
                    <a:gd name="connsiteY0" fmla="*/ 0 h 947122"/>
                    <a:gd name="connsiteX1" fmla="*/ 961835 w 1108804"/>
                    <a:gd name="connsiteY1" fmla="*/ 32426 h 947122"/>
                    <a:gd name="connsiteX2" fmla="*/ 1049356 w 1108804"/>
                    <a:gd name="connsiteY2" fmla="*/ 88272 h 947122"/>
                    <a:gd name="connsiteX3" fmla="*/ 959283 w 1108804"/>
                    <a:gd name="connsiteY3" fmla="*/ 360594 h 947122"/>
                    <a:gd name="connsiteX4" fmla="*/ 459225 w 1108804"/>
                    <a:gd name="connsiteY4" fmla="*/ 860652 h 947122"/>
                    <a:gd name="connsiteX5" fmla="*/ 56446 w 1108804"/>
                    <a:gd name="connsiteY5" fmla="*/ 656486 h 947122"/>
                    <a:gd name="connsiteX6" fmla="*/ 39482 w 1108804"/>
                    <a:gd name="connsiteY6" fmla="*/ 733498 h 947122"/>
                    <a:gd name="connsiteX7" fmla="*/ 0 w 1108804"/>
                    <a:gd name="connsiteY7" fmla="*/ 724791 h 947122"/>
                    <a:gd name="connsiteX8" fmla="*/ 459225 w 1108804"/>
                    <a:gd name="connsiteY8" fmla="*/ 947123 h 947122"/>
                    <a:gd name="connsiteX9" fmla="*/ 1015128 w 1108804"/>
                    <a:gd name="connsiteY9" fmla="*/ 547647 h 947122"/>
                    <a:gd name="connsiteX10" fmla="*/ 984353 w 1108804"/>
                    <a:gd name="connsiteY10" fmla="*/ 360594 h 947122"/>
                    <a:gd name="connsiteX11" fmla="*/ 1108805 w 1108804"/>
                    <a:gd name="connsiteY11" fmla="*/ 0 h 94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8804" h="947122">
                      <a:moveTo>
                        <a:pt x="1108655" y="0"/>
                      </a:moveTo>
                      <a:lnTo>
                        <a:pt x="961835" y="32426"/>
                      </a:lnTo>
                      <a:lnTo>
                        <a:pt x="1049356" y="88272"/>
                      </a:lnTo>
                      <a:cubicBezTo>
                        <a:pt x="1003269" y="165435"/>
                        <a:pt x="959283" y="257010"/>
                        <a:pt x="959283" y="360594"/>
                      </a:cubicBezTo>
                      <a:cubicBezTo>
                        <a:pt x="959283" y="636369"/>
                        <a:pt x="735000" y="860652"/>
                        <a:pt x="459225" y="860652"/>
                      </a:cubicBezTo>
                      <a:cubicBezTo>
                        <a:pt x="294090" y="860652"/>
                        <a:pt x="147570" y="780186"/>
                        <a:pt x="56446" y="656486"/>
                      </a:cubicBezTo>
                      <a:lnTo>
                        <a:pt x="39482" y="733498"/>
                      </a:lnTo>
                      <a:lnTo>
                        <a:pt x="0" y="724791"/>
                      </a:lnTo>
                      <a:cubicBezTo>
                        <a:pt x="107488" y="860052"/>
                        <a:pt x="273373" y="947123"/>
                        <a:pt x="459225" y="947123"/>
                      </a:cubicBezTo>
                      <a:cubicBezTo>
                        <a:pt x="717285" y="947123"/>
                        <a:pt x="936764" y="779586"/>
                        <a:pt x="1015128" y="547647"/>
                      </a:cubicBezTo>
                      <a:cubicBezTo>
                        <a:pt x="995312" y="488799"/>
                        <a:pt x="984353" y="425897"/>
                        <a:pt x="984353" y="360594"/>
                      </a:cubicBezTo>
                      <a:cubicBezTo>
                        <a:pt x="984353" y="224733"/>
                        <a:pt x="1030891" y="99531"/>
                        <a:pt x="1108805" y="0"/>
                      </a:cubicBezTo>
                    </a:path>
                  </a:pathLst>
                </a:custGeom>
                <a:solidFill>
                  <a:schemeClr val="accent4"/>
                </a:solidFill>
                <a:ln w="1500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3F348EE9-CB8F-3A9C-627E-BFCAB9AD26B5}"/>
                    </a:ext>
                  </a:extLst>
                </p:cNvPr>
                <p:cNvSpPr/>
                <p:nvPr/>
              </p:nvSpPr>
              <p:spPr>
                <a:xfrm>
                  <a:off x="1192718" y="314552"/>
                  <a:ext cx="1103550" cy="812312"/>
                </a:xfrm>
                <a:custGeom>
                  <a:avLst/>
                  <a:gdLst>
                    <a:gd name="connsiteX0" fmla="*/ 562809 w 1103550"/>
                    <a:gd name="connsiteY0" fmla="*/ 150 h 812312"/>
                    <a:gd name="connsiteX1" fmla="*/ 0 w 1103550"/>
                    <a:gd name="connsiteY1" fmla="*/ 421694 h 812312"/>
                    <a:gd name="connsiteX2" fmla="*/ 23870 w 1103550"/>
                    <a:gd name="connsiteY2" fmla="*/ 586679 h 812312"/>
                    <a:gd name="connsiteX3" fmla="*/ 100432 w 1103550"/>
                    <a:gd name="connsiteY3" fmla="*/ 812313 h 812312"/>
                    <a:gd name="connsiteX4" fmla="*/ 112742 w 1103550"/>
                    <a:gd name="connsiteY4" fmla="*/ 804356 h 812312"/>
                    <a:gd name="connsiteX5" fmla="*/ 62751 w 1103550"/>
                    <a:gd name="connsiteY5" fmla="*/ 586529 h 812312"/>
                    <a:gd name="connsiteX6" fmla="*/ 562809 w 1103550"/>
                    <a:gd name="connsiteY6" fmla="*/ 86471 h 812312"/>
                    <a:gd name="connsiteX7" fmla="*/ 1023835 w 1103550"/>
                    <a:gd name="connsiteY7" fmla="*/ 392270 h 812312"/>
                    <a:gd name="connsiteX8" fmla="*/ 1051608 w 1103550"/>
                    <a:gd name="connsiteY8" fmla="*/ 485646 h 812312"/>
                    <a:gd name="connsiteX9" fmla="*/ 1103551 w 1103550"/>
                    <a:gd name="connsiteY9" fmla="*/ 358643 h 812312"/>
                    <a:gd name="connsiteX10" fmla="*/ 562809 w 1103550"/>
                    <a:gd name="connsiteY10" fmla="*/ 0 h 81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3550" h="812312">
                      <a:moveTo>
                        <a:pt x="562809" y="150"/>
                      </a:moveTo>
                      <a:cubicBezTo>
                        <a:pt x="296642" y="150"/>
                        <a:pt x="71458" y="178345"/>
                        <a:pt x="0" y="421694"/>
                      </a:cubicBezTo>
                      <a:cubicBezTo>
                        <a:pt x="15463" y="474087"/>
                        <a:pt x="23870" y="529482"/>
                        <a:pt x="23870" y="586679"/>
                      </a:cubicBezTo>
                      <a:cubicBezTo>
                        <a:pt x="23870" y="668796"/>
                        <a:pt x="60950" y="745959"/>
                        <a:pt x="100432" y="812313"/>
                      </a:cubicBezTo>
                      <a:lnTo>
                        <a:pt x="112742" y="804356"/>
                      </a:lnTo>
                      <a:cubicBezTo>
                        <a:pt x="80766" y="738452"/>
                        <a:pt x="62751" y="664592"/>
                        <a:pt x="62751" y="586529"/>
                      </a:cubicBezTo>
                      <a:cubicBezTo>
                        <a:pt x="62751" y="310754"/>
                        <a:pt x="287034" y="86471"/>
                        <a:pt x="562809" y="86471"/>
                      </a:cubicBezTo>
                      <a:cubicBezTo>
                        <a:pt x="764424" y="86471"/>
                        <a:pt x="946522" y="204467"/>
                        <a:pt x="1023835" y="392270"/>
                      </a:cubicBezTo>
                      <a:cubicBezTo>
                        <a:pt x="1032693" y="413738"/>
                        <a:pt x="1045753" y="453220"/>
                        <a:pt x="1051608" y="485646"/>
                      </a:cubicBezTo>
                      <a:cubicBezTo>
                        <a:pt x="1078780" y="399326"/>
                        <a:pt x="1103551" y="358643"/>
                        <a:pt x="1103551" y="358643"/>
                      </a:cubicBezTo>
                      <a:cubicBezTo>
                        <a:pt x="1011525" y="140665"/>
                        <a:pt x="799402" y="0"/>
                        <a:pt x="562809" y="0"/>
                      </a:cubicBezTo>
                    </a:path>
                  </a:pathLst>
                </a:custGeom>
                <a:solidFill>
                  <a:schemeClr val="accent4">
                    <a:lumMod val="40000"/>
                    <a:lumOff val="60000"/>
                  </a:schemeClr>
                </a:solidFill>
                <a:ln w="45002" cap="flat">
                  <a:solidFill>
                    <a:srgbClr val="FFFFFF"/>
                  </a:solid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A00FD6C4-E0D9-3226-6062-0F240DF6C48D}"/>
                    </a:ext>
                  </a:extLst>
                </p:cNvPr>
                <p:cNvSpPr/>
                <p:nvPr/>
              </p:nvSpPr>
              <p:spPr>
                <a:xfrm>
                  <a:off x="2280506" y="528476"/>
                  <a:ext cx="194558" cy="559956"/>
                </a:xfrm>
                <a:custGeom>
                  <a:avLst/>
                  <a:gdLst>
                    <a:gd name="connsiteX0" fmla="*/ 124452 w 194558"/>
                    <a:gd name="connsiteY0" fmla="*/ 12310 h 559956"/>
                    <a:gd name="connsiteX1" fmla="*/ 0 w 194558"/>
                    <a:gd name="connsiteY1" fmla="*/ 372904 h 559956"/>
                    <a:gd name="connsiteX2" fmla="*/ 30775 w 194558"/>
                    <a:gd name="connsiteY2" fmla="*/ 559957 h 559956"/>
                    <a:gd name="connsiteX3" fmla="*/ 61550 w 194558"/>
                    <a:gd name="connsiteY3" fmla="*/ 372904 h 559956"/>
                    <a:gd name="connsiteX4" fmla="*/ 138113 w 194558"/>
                    <a:gd name="connsiteY4" fmla="*/ 147270 h 559956"/>
                    <a:gd name="connsiteX5" fmla="*/ 139914 w 194558"/>
                    <a:gd name="connsiteY5" fmla="*/ 148471 h 559956"/>
                    <a:gd name="connsiteX6" fmla="*/ 194559 w 194558"/>
                    <a:gd name="connsiteY6" fmla="*/ 62901 h 559956"/>
                    <a:gd name="connsiteX7" fmla="*/ 180597 w 194558"/>
                    <a:gd name="connsiteY7" fmla="*/ 0 h 559956"/>
                    <a:gd name="connsiteX8" fmla="*/ 124301 w 194558"/>
                    <a:gd name="connsiteY8" fmla="*/ 12460 h 5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58" h="559956">
                      <a:moveTo>
                        <a:pt x="124452" y="12310"/>
                      </a:moveTo>
                      <a:cubicBezTo>
                        <a:pt x="46538" y="111841"/>
                        <a:pt x="0" y="237043"/>
                        <a:pt x="0" y="372904"/>
                      </a:cubicBezTo>
                      <a:cubicBezTo>
                        <a:pt x="0" y="438358"/>
                        <a:pt x="10959" y="501259"/>
                        <a:pt x="30775" y="559957"/>
                      </a:cubicBezTo>
                      <a:cubicBezTo>
                        <a:pt x="50591" y="501109"/>
                        <a:pt x="61550" y="438208"/>
                        <a:pt x="61550" y="372904"/>
                      </a:cubicBezTo>
                      <a:cubicBezTo>
                        <a:pt x="61550" y="290787"/>
                        <a:pt x="98631" y="213624"/>
                        <a:pt x="138113" y="147270"/>
                      </a:cubicBezTo>
                      <a:lnTo>
                        <a:pt x="139914" y="148471"/>
                      </a:lnTo>
                      <a:cubicBezTo>
                        <a:pt x="155227" y="117996"/>
                        <a:pt x="173692" y="89473"/>
                        <a:pt x="194559" y="62901"/>
                      </a:cubicBezTo>
                      <a:lnTo>
                        <a:pt x="180597" y="0"/>
                      </a:lnTo>
                      <a:lnTo>
                        <a:pt x="124301" y="12460"/>
                      </a:lnTo>
                      <a:close/>
                    </a:path>
                  </a:pathLst>
                </a:custGeom>
                <a:solidFill>
                  <a:schemeClr val="accent4"/>
                </a:solidFill>
                <a:ln w="1500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A33F04F6-E3C3-22E0-68F8-DD1164416458}"/>
                    </a:ext>
                  </a:extLst>
                </p:cNvPr>
                <p:cNvSpPr/>
                <p:nvPr/>
              </p:nvSpPr>
              <p:spPr>
                <a:xfrm>
                  <a:off x="1260273" y="1071169"/>
                  <a:ext cx="75211" cy="126252"/>
                </a:xfrm>
                <a:custGeom>
                  <a:avLst/>
                  <a:gdLst>
                    <a:gd name="connsiteX0" fmla="*/ 75211 w 75211"/>
                    <a:gd name="connsiteY0" fmla="*/ 0 h 126252"/>
                    <a:gd name="connsiteX1" fmla="*/ 0 w 75211"/>
                    <a:gd name="connsiteY1" fmla="*/ 48039 h 126252"/>
                    <a:gd name="connsiteX2" fmla="*/ 47289 w 75211"/>
                    <a:gd name="connsiteY2" fmla="*/ 126253 h 126252"/>
                    <a:gd name="connsiteX3" fmla="*/ 75211 w 75211"/>
                    <a:gd name="connsiteY3" fmla="*/ 150 h 126252"/>
                  </a:gdLst>
                  <a:ahLst/>
                  <a:cxnLst>
                    <a:cxn ang="0">
                      <a:pos x="connsiteX0" y="connsiteY0"/>
                    </a:cxn>
                    <a:cxn ang="0">
                      <a:pos x="connsiteX1" y="connsiteY1"/>
                    </a:cxn>
                    <a:cxn ang="0">
                      <a:pos x="connsiteX2" y="connsiteY2"/>
                    </a:cxn>
                    <a:cxn ang="0">
                      <a:pos x="connsiteX3" y="connsiteY3"/>
                    </a:cxn>
                  </a:cxnLst>
                  <a:rect l="l" t="t" r="r" b="b"/>
                  <a:pathLst>
                    <a:path w="75211" h="126252">
                      <a:moveTo>
                        <a:pt x="75211" y="0"/>
                      </a:moveTo>
                      <a:lnTo>
                        <a:pt x="0" y="48039"/>
                      </a:lnTo>
                      <a:cubicBezTo>
                        <a:pt x="13361" y="75662"/>
                        <a:pt x="29274" y="101783"/>
                        <a:pt x="47289" y="126253"/>
                      </a:cubicBezTo>
                      <a:lnTo>
                        <a:pt x="75211" y="150"/>
                      </a:lnTo>
                      <a:close/>
                    </a:path>
                  </a:pathLst>
                </a:custGeom>
                <a:solidFill>
                  <a:schemeClr val="accent2"/>
                </a:solidFill>
                <a:ln w="1500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569E0B58-A2F0-D707-6352-6F1579DE0842}"/>
                    </a:ext>
                  </a:extLst>
                </p:cNvPr>
                <p:cNvSpPr/>
                <p:nvPr/>
              </p:nvSpPr>
              <p:spPr>
                <a:xfrm>
                  <a:off x="-1806" y="314702"/>
                  <a:ext cx="1253072" cy="1173357"/>
                </a:xfrm>
                <a:custGeom>
                  <a:avLst/>
                  <a:gdLst>
                    <a:gd name="connsiteX0" fmla="*/ 1149488 w 1253072"/>
                    <a:gd name="connsiteY0" fmla="*/ 421544 h 1173357"/>
                    <a:gd name="connsiteX1" fmla="*/ 586679 w 1253072"/>
                    <a:gd name="connsiteY1" fmla="*/ 0 h 1173357"/>
                    <a:gd name="connsiteX2" fmla="*/ 0 w 1253072"/>
                    <a:gd name="connsiteY2" fmla="*/ 586679 h 1173357"/>
                    <a:gd name="connsiteX3" fmla="*/ 586679 w 1253072"/>
                    <a:gd name="connsiteY3" fmla="*/ 1173357 h 1173357"/>
                    <a:gd name="connsiteX4" fmla="*/ 1127420 w 1253072"/>
                    <a:gd name="connsiteY4" fmla="*/ 814715 h 1173357"/>
                    <a:gd name="connsiteX5" fmla="*/ 1075478 w 1253072"/>
                    <a:gd name="connsiteY5" fmla="*/ 687711 h 1173357"/>
                    <a:gd name="connsiteX6" fmla="*/ 1047705 w 1253072"/>
                    <a:gd name="connsiteY6" fmla="*/ 781087 h 1173357"/>
                    <a:gd name="connsiteX7" fmla="*/ 586679 w 1253072"/>
                    <a:gd name="connsiteY7" fmla="*/ 1086887 h 1173357"/>
                    <a:gd name="connsiteX8" fmla="*/ 86621 w 1253072"/>
                    <a:gd name="connsiteY8" fmla="*/ 586829 h 1173357"/>
                    <a:gd name="connsiteX9" fmla="*/ 586679 w 1253072"/>
                    <a:gd name="connsiteY9" fmla="*/ 86471 h 1173357"/>
                    <a:gd name="connsiteX10" fmla="*/ 1086737 w 1253072"/>
                    <a:gd name="connsiteY10" fmla="*/ 586529 h 1173357"/>
                    <a:gd name="connsiteX11" fmla="*/ 1176810 w 1253072"/>
                    <a:gd name="connsiteY11" fmla="*/ 858851 h 1173357"/>
                    <a:gd name="connsiteX12" fmla="*/ 1089289 w 1253072"/>
                    <a:gd name="connsiteY12" fmla="*/ 914696 h 1173357"/>
                    <a:gd name="connsiteX13" fmla="*/ 1253072 w 1253072"/>
                    <a:gd name="connsiteY13" fmla="*/ 950876 h 1173357"/>
                    <a:gd name="connsiteX14" fmla="*/ 1125769 w 1253072"/>
                    <a:gd name="connsiteY14" fmla="*/ 586529 h 1173357"/>
                    <a:gd name="connsiteX15" fmla="*/ 1149638 w 1253072"/>
                    <a:gd name="connsiteY15" fmla="*/ 421544 h 117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3072" h="1173357">
                      <a:moveTo>
                        <a:pt x="1149488" y="421544"/>
                      </a:moveTo>
                      <a:cubicBezTo>
                        <a:pt x="1077880" y="178195"/>
                        <a:pt x="852846" y="0"/>
                        <a:pt x="586679" y="0"/>
                      </a:cubicBezTo>
                      <a:cubicBezTo>
                        <a:pt x="263165" y="0"/>
                        <a:pt x="0" y="263165"/>
                        <a:pt x="0" y="586679"/>
                      </a:cubicBezTo>
                      <a:cubicBezTo>
                        <a:pt x="0" y="910193"/>
                        <a:pt x="263165" y="1173357"/>
                        <a:pt x="586679" y="1173357"/>
                      </a:cubicBezTo>
                      <a:cubicBezTo>
                        <a:pt x="823122" y="1173357"/>
                        <a:pt x="1035395" y="1032542"/>
                        <a:pt x="1127420" y="814715"/>
                      </a:cubicBezTo>
                      <a:cubicBezTo>
                        <a:pt x="1127420" y="814715"/>
                        <a:pt x="1102800" y="774032"/>
                        <a:pt x="1075478" y="687711"/>
                      </a:cubicBezTo>
                      <a:cubicBezTo>
                        <a:pt x="1069473" y="720288"/>
                        <a:pt x="1056412" y="759620"/>
                        <a:pt x="1047705" y="781087"/>
                      </a:cubicBezTo>
                      <a:cubicBezTo>
                        <a:pt x="970392" y="968890"/>
                        <a:pt x="788293" y="1086887"/>
                        <a:pt x="586679" y="1086887"/>
                      </a:cubicBezTo>
                      <a:cubicBezTo>
                        <a:pt x="310904" y="1086887"/>
                        <a:pt x="86621" y="862604"/>
                        <a:pt x="86621" y="586829"/>
                      </a:cubicBezTo>
                      <a:cubicBezTo>
                        <a:pt x="86621" y="311054"/>
                        <a:pt x="310904" y="86471"/>
                        <a:pt x="586679" y="86471"/>
                      </a:cubicBezTo>
                      <a:cubicBezTo>
                        <a:pt x="862454" y="86471"/>
                        <a:pt x="1086737" y="310754"/>
                        <a:pt x="1086737" y="586529"/>
                      </a:cubicBezTo>
                      <a:cubicBezTo>
                        <a:pt x="1086737" y="690113"/>
                        <a:pt x="1130723" y="781688"/>
                        <a:pt x="1176810" y="858851"/>
                      </a:cubicBezTo>
                      <a:lnTo>
                        <a:pt x="1089289" y="914696"/>
                      </a:lnTo>
                      <a:lnTo>
                        <a:pt x="1253072" y="950876"/>
                      </a:lnTo>
                      <a:cubicBezTo>
                        <a:pt x="1173508" y="850744"/>
                        <a:pt x="1125769" y="724191"/>
                        <a:pt x="1125769" y="586529"/>
                      </a:cubicBezTo>
                      <a:cubicBezTo>
                        <a:pt x="1125769" y="529182"/>
                        <a:pt x="1134176" y="473937"/>
                        <a:pt x="1149638" y="421544"/>
                      </a:cubicBezTo>
                      <a:close/>
                    </a:path>
                  </a:pathLst>
                </a:custGeom>
                <a:solidFill>
                  <a:schemeClr val="accent2"/>
                </a:solidFill>
                <a:ln w="1500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B673F6FA-1F40-848A-BC72-C32C121AA8DD}"/>
                    </a:ext>
                  </a:extLst>
                </p:cNvPr>
                <p:cNvSpPr/>
                <p:nvPr/>
              </p:nvSpPr>
              <p:spPr>
                <a:xfrm>
                  <a:off x="1123812" y="736396"/>
                  <a:ext cx="183900" cy="538038"/>
                </a:xfrm>
                <a:custGeom>
                  <a:avLst/>
                  <a:gdLst>
                    <a:gd name="connsiteX0" fmla="*/ 183900 w 183900"/>
                    <a:gd name="connsiteY0" fmla="*/ 460876 h 538038"/>
                    <a:gd name="connsiteX1" fmla="*/ 136611 w 183900"/>
                    <a:gd name="connsiteY1" fmla="*/ 382662 h 538038"/>
                    <a:gd name="connsiteX2" fmla="*/ 124301 w 183900"/>
                    <a:gd name="connsiteY2" fmla="*/ 390619 h 538038"/>
                    <a:gd name="connsiteX3" fmla="*/ 47739 w 183900"/>
                    <a:gd name="connsiteY3" fmla="*/ 164985 h 538038"/>
                    <a:gd name="connsiteX4" fmla="*/ 23869 w 183900"/>
                    <a:gd name="connsiteY4" fmla="*/ 0 h 538038"/>
                    <a:gd name="connsiteX5" fmla="*/ 0 w 183900"/>
                    <a:gd name="connsiteY5" fmla="*/ 164985 h 538038"/>
                    <a:gd name="connsiteX6" fmla="*/ 127304 w 183900"/>
                    <a:gd name="connsiteY6" fmla="*/ 529332 h 538038"/>
                    <a:gd name="connsiteX7" fmla="*/ 166786 w 183900"/>
                    <a:gd name="connsiteY7" fmla="*/ 538039 h 538038"/>
                    <a:gd name="connsiteX8" fmla="*/ 183750 w 183900"/>
                    <a:gd name="connsiteY8" fmla="*/ 461026 h 53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900" h="538038">
                      <a:moveTo>
                        <a:pt x="183900" y="460876"/>
                      </a:moveTo>
                      <a:cubicBezTo>
                        <a:pt x="165885" y="436406"/>
                        <a:pt x="149972" y="410285"/>
                        <a:pt x="136611" y="382662"/>
                      </a:cubicBezTo>
                      <a:lnTo>
                        <a:pt x="124301" y="390619"/>
                      </a:lnTo>
                      <a:cubicBezTo>
                        <a:pt x="84819" y="324265"/>
                        <a:pt x="47739" y="246951"/>
                        <a:pt x="47739" y="164985"/>
                      </a:cubicBezTo>
                      <a:cubicBezTo>
                        <a:pt x="47739" y="107638"/>
                        <a:pt x="39332" y="52393"/>
                        <a:pt x="23869" y="0"/>
                      </a:cubicBezTo>
                      <a:cubicBezTo>
                        <a:pt x="8407" y="52393"/>
                        <a:pt x="0" y="107788"/>
                        <a:pt x="0" y="164985"/>
                      </a:cubicBezTo>
                      <a:cubicBezTo>
                        <a:pt x="0" y="302497"/>
                        <a:pt x="47739" y="429200"/>
                        <a:pt x="127304" y="529332"/>
                      </a:cubicBezTo>
                      <a:lnTo>
                        <a:pt x="166786" y="538039"/>
                      </a:lnTo>
                      <a:lnTo>
                        <a:pt x="183750" y="461026"/>
                      </a:lnTo>
                      <a:close/>
                    </a:path>
                  </a:pathLst>
                </a:custGeom>
                <a:solidFill>
                  <a:schemeClr val="accent2"/>
                </a:solidFill>
                <a:ln w="15001" cap="flat">
                  <a:noFill/>
                  <a:prstDash val="solid"/>
                  <a:miter/>
                </a:ln>
              </p:spPr>
              <p:txBody>
                <a:bodyPr rtlCol="0" anchor="ctr"/>
                <a:lstStyle/>
                <a:p>
                  <a:endParaRPr lang="en-US"/>
                </a:p>
              </p:txBody>
            </p:sp>
          </p:grpSp>
          <p:cxnSp>
            <p:nvCxnSpPr>
              <p:cNvPr id="27" name="Straight Arrow Connector 26">
                <a:extLst>
                  <a:ext uri="{FF2B5EF4-FFF2-40B4-BE49-F238E27FC236}">
                    <a16:creationId xmlns:a16="http://schemas.microsoft.com/office/drawing/2014/main" id="{634131A6-D9B0-0091-FECF-3F22B9354FF8}"/>
                  </a:ext>
                </a:extLst>
              </p:cNvPr>
              <p:cNvCxnSpPr>
                <a:cxnSpLocks/>
              </p:cNvCxnSpPr>
              <p:nvPr/>
            </p:nvCxnSpPr>
            <p:spPr>
              <a:xfrm>
                <a:off x="988274" y="4700168"/>
                <a:ext cx="9831020"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35BB0EF3-AC4C-CFB4-62E2-80FBAC57F1DD}"/>
                  </a:ext>
                </a:extLst>
              </p:cNvPr>
              <p:cNvGrpSpPr/>
              <p:nvPr/>
            </p:nvGrpSpPr>
            <p:grpSpPr>
              <a:xfrm>
                <a:off x="3785197" y="4840089"/>
                <a:ext cx="4073101" cy="1472694"/>
                <a:chOff x="3776854" y="4886811"/>
                <a:chExt cx="4073101" cy="1472694"/>
              </a:xfrm>
            </p:grpSpPr>
            <p:grpSp>
              <p:nvGrpSpPr>
                <p:cNvPr id="31" name="Group 30">
                  <a:extLst>
                    <a:ext uri="{FF2B5EF4-FFF2-40B4-BE49-F238E27FC236}">
                      <a16:creationId xmlns:a16="http://schemas.microsoft.com/office/drawing/2014/main" id="{C8D24080-9B61-E268-3466-D2FE72441E83}"/>
                    </a:ext>
                  </a:extLst>
                </p:cNvPr>
                <p:cNvGrpSpPr/>
                <p:nvPr/>
              </p:nvGrpSpPr>
              <p:grpSpPr>
                <a:xfrm>
                  <a:off x="5330008" y="4886811"/>
                  <a:ext cx="966777" cy="966781"/>
                  <a:chOff x="5691931" y="5568824"/>
                  <a:chExt cx="584063" cy="599667"/>
                </a:xfrm>
                <a:solidFill>
                  <a:schemeClr val="accent4"/>
                </a:solidFill>
              </p:grpSpPr>
              <p:sp>
                <p:nvSpPr>
                  <p:cNvPr id="33" name="Freeform 41">
                    <a:extLst>
                      <a:ext uri="{FF2B5EF4-FFF2-40B4-BE49-F238E27FC236}">
                        <a16:creationId xmlns:a16="http://schemas.microsoft.com/office/drawing/2014/main" id="{90FC1D43-6F64-A39E-136B-D88643855674}"/>
                      </a:ext>
                    </a:extLst>
                  </p:cNvPr>
                  <p:cNvSpPr>
                    <a:spLocks/>
                  </p:cNvSpPr>
                  <p:nvPr/>
                </p:nvSpPr>
                <p:spPr bwMode="auto">
                  <a:xfrm>
                    <a:off x="6061986" y="5568824"/>
                    <a:ext cx="211778" cy="191715"/>
                  </a:xfrm>
                  <a:custGeom>
                    <a:avLst/>
                    <a:gdLst>
                      <a:gd name="T0" fmla="*/ 390 w 780"/>
                      <a:gd name="T1" fmla="*/ 490 h 702"/>
                      <a:gd name="T2" fmla="*/ 390 w 780"/>
                      <a:gd name="T3" fmla="*/ 490 h 702"/>
                      <a:gd name="T4" fmla="*/ 390 w 780"/>
                      <a:gd name="T5" fmla="*/ 667 h 702"/>
                      <a:gd name="T6" fmla="*/ 434 w 780"/>
                      <a:gd name="T7" fmla="*/ 686 h 702"/>
                      <a:gd name="T8" fmla="*/ 607 w 780"/>
                      <a:gd name="T9" fmla="*/ 490 h 702"/>
                      <a:gd name="T10" fmla="*/ 713 w 780"/>
                      <a:gd name="T11" fmla="*/ 490 h 702"/>
                      <a:gd name="T12" fmla="*/ 780 w 780"/>
                      <a:gd name="T13" fmla="*/ 422 h 702"/>
                      <a:gd name="T14" fmla="*/ 780 w 780"/>
                      <a:gd name="T15" fmla="*/ 67 h 702"/>
                      <a:gd name="T16" fmla="*/ 713 w 780"/>
                      <a:gd name="T17" fmla="*/ 0 h 702"/>
                      <a:gd name="T18" fmla="*/ 67 w 780"/>
                      <a:gd name="T19" fmla="*/ 0 h 702"/>
                      <a:gd name="T20" fmla="*/ 0 w 780"/>
                      <a:gd name="T21" fmla="*/ 6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0" h="702">
                        <a:moveTo>
                          <a:pt x="390" y="490"/>
                        </a:moveTo>
                        <a:lnTo>
                          <a:pt x="390" y="490"/>
                        </a:lnTo>
                        <a:lnTo>
                          <a:pt x="390" y="667"/>
                        </a:lnTo>
                        <a:cubicBezTo>
                          <a:pt x="390" y="691"/>
                          <a:pt x="418" y="702"/>
                          <a:pt x="434" y="686"/>
                        </a:cubicBezTo>
                        <a:lnTo>
                          <a:pt x="607" y="490"/>
                        </a:lnTo>
                        <a:lnTo>
                          <a:pt x="713" y="490"/>
                        </a:lnTo>
                        <a:cubicBezTo>
                          <a:pt x="750" y="490"/>
                          <a:pt x="780" y="460"/>
                          <a:pt x="780" y="422"/>
                        </a:cubicBezTo>
                        <a:lnTo>
                          <a:pt x="780" y="67"/>
                        </a:lnTo>
                        <a:cubicBezTo>
                          <a:pt x="780" y="30"/>
                          <a:pt x="750" y="0"/>
                          <a:pt x="713" y="0"/>
                        </a:cubicBezTo>
                        <a:lnTo>
                          <a:pt x="67" y="0"/>
                        </a:lnTo>
                        <a:cubicBezTo>
                          <a:pt x="30" y="0"/>
                          <a:pt x="0" y="30"/>
                          <a:pt x="0" y="67"/>
                        </a:cubicBezTo>
                      </a:path>
                    </a:pathLst>
                  </a:custGeom>
                  <a:solidFill>
                    <a:schemeClr val="accent5"/>
                  </a:solidFill>
                  <a:ln w="12700" cap="flat">
                    <a:solidFill>
                      <a:schemeClr val="accent5"/>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Freeform 42">
                    <a:extLst>
                      <a:ext uri="{FF2B5EF4-FFF2-40B4-BE49-F238E27FC236}">
                        <a16:creationId xmlns:a16="http://schemas.microsoft.com/office/drawing/2014/main" id="{3ED6612F-A418-DEAF-D228-C392D6B97E7E}"/>
                      </a:ext>
                    </a:extLst>
                  </p:cNvPr>
                  <p:cNvSpPr>
                    <a:spLocks/>
                  </p:cNvSpPr>
                  <p:nvPr/>
                </p:nvSpPr>
                <p:spPr bwMode="auto">
                  <a:xfrm>
                    <a:off x="6117718" y="5702579"/>
                    <a:ext cx="51273" cy="0"/>
                  </a:xfrm>
                  <a:custGeom>
                    <a:avLst/>
                    <a:gdLst>
                      <a:gd name="T0" fmla="*/ 0 w 183"/>
                      <a:gd name="T1" fmla="*/ 0 w 183"/>
                      <a:gd name="T2" fmla="*/ 183 w 183"/>
                    </a:gdLst>
                    <a:ahLst/>
                    <a:cxnLst>
                      <a:cxn ang="0">
                        <a:pos x="T0" y="0"/>
                      </a:cxn>
                      <a:cxn ang="0">
                        <a:pos x="T1" y="0"/>
                      </a:cxn>
                      <a:cxn ang="0">
                        <a:pos x="T2" y="0"/>
                      </a:cxn>
                    </a:cxnLst>
                    <a:rect l="0" t="0" r="r" b="b"/>
                    <a:pathLst>
                      <a:path w="183">
                        <a:moveTo>
                          <a:pt x="0" y="0"/>
                        </a:moveTo>
                        <a:lnTo>
                          <a:pt x="0" y="0"/>
                        </a:lnTo>
                        <a:lnTo>
                          <a:pt x="183" y="0"/>
                        </a:lnTo>
                      </a:path>
                    </a:pathLst>
                  </a:custGeom>
                  <a:grpFill/>
                  <a:ln w="12700" cap="flat">
                    <a:solidFill>
                      <a:schemeClr val="accent5"/>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Freeform 43">
                    <a:extLst>
                      <a:ext uri="{FF2B5EF4-FFF2-40B4-BE49-F238E27FC236}">
                        <a16:creationId xmlns:a16="http://schemas.microsoft.com/office/drawing/2014/main" id="{1C36AC83-E93D-1643-7869-2B04CE2ED9B8}"/>
                      </a:ext>
                    </a:extLst>
                  </p:cNvPr>
                  <p:cNvSpPr>
                    <a:spLocks/>
                  </p:cNvSpPr>
                  <p:nvPr/>
                </p:nvSpPr>
                <p:spPr bwMode="auto">
                  <a:xfrm>
                    <a:off x="6061986" y="5586658"/>
                    <a:ext cx="0" cy="40126"/>
                  </a:xfrm>
                  <a:custGeom>
                    <a:avLst/>
                    <a:gdLst>
                      <a:gd name="T0" fmla="*/ 0 h 147"/>
                      <a:gd name="T1" fmla="*/ 0 h 147"/>
                      <a:gd name="T2" fmla="*/ 147 h 147"/>
                    </a:gdLst>
                    <a:ahLst/>
                    <a:cxnLst>
                      <a:cxn ang="0">
                        <a:pos x="0" y="T0"/>
                      </a:cxn>
                      <a:cxn ang="0">
                        <a:pos x="0" y="T1"/>
                      </a:cxn>
                      <a:cxn ang="0">
                        <a:pos x="0" y="T2"/>
                      </a:cxn>
                    </a:cxnLst>
                    <a:rect l="0" t="0" r="r" b="b"/>
                    <a:pathLst>
                      <a:path h="147">
                        <a:moveTo>
                          <a:pt x="0" y="0"/>
                        </a:moveTo>
                        <a:lnTo>
                          <a:pt x="0" y="0"/>
                        </a:lnTo>
                        <a:lnTo>
                          <a:pt x="0" y="147"/>
                        </a:lnTo>
                      </a:path>
                    </a:pathLst>
                  </a:custGeom>
                  <a:grpFill/>
                  <a:ln w="12700" cap="flat">
                    <a:solidFill>
                      <a:schemeClr val="accent5"/>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Freeform 44">
                    <a:extLst>
                      <a:ext uri="{FF2B5EF4-FFF2-40B4-BE49-F238E27FC236}">
                        <a16:creationId xmlns:a16="http://schemas.microsoft.com/office/drawing/2014/main" id="{5E531EC9-5A0E-F4A4-EECE-58347C562941}"/>
                      </a:ext>
                    </a:extLst>
                  </p:cNvPr>
                  <p:cNvSpPr>
                    <a:spLocks/>
                  </p:cNvSpPr>
                  <p:nvPr/>
                </p:nvSpPr>
                <p:spPr bwMode="auto">
                  <a:xfrm>
                    <a:off x="5874730" y="5655765"/>
                    <a:ext cx="214008" cy="191715"/>
                  </a:xfrm>
                  <a:custGeom>
                    <a:avLst/>
                    <a:gdLst>
                      <a:gd name="T0" fmla="*/ 713 w 781"/>
                      <a:gd name="T1" fmla="*/ 0 h 701"/>
                      <a:gd name="T2" fmla="*/ 713 w 781"/>
                      <a:gd name="T3" fmla="*/ 0 h 701"/>
                      <a:gd name="T4" fmla="*/ 781 w 781"/>
                      <a:gd name="T5" fmla="*/ 67 h 701"/>
                      <a:gd name="T6" fmla="*/ 781 w 781"/>
                      <a:gd name="T7" fmla="*/ 423 h 701"/>
                      <a:gd name="T8" fmla="*/ 713 w 781"/>
                      <a:gd name="T9" fmla="*/ 490 h 701"/>
                      <a:gd name="T10" fmla="*/ 601 w 781"/>
                      <a:gd name="T11" fmla="*/ 490 h 701"/>
                      <a:gd name="T12" fmla="*/ 521 w 781"/>
                      <a:gd name="T13" fmla="*/ 683 h 701"/>
                      <a:gd name="T14" fmla="*/ 482 w 781"/>
                      <a:gd name="T15" fmla="*/ 685 h 701"/>
                      <a:gd name="T16" fmla="*/ 383 w 781"/>
                      <a:gd name="T17" fmla="*/ 490 h 701"/>
                      <a:gd name="T18" fmla="*/ 68 w 781"/>
                      <a:gd name="T19" fmla="*/ 490 h 701"/>
                      <a:gd name="T20" fmla="*/ 0 w 781"/>
                      <a:gd name="T21" fmla="*/ 423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1" h="701">
                        <a:moveTo>
                          <a:pt x="713" y="0"/>
                        </a:moveTo>
                        <a:lnTo>
                          <a:pt x="713" y="0"/>
                        </a:lnTo>
                        <a:cubicBezTo>
                          <a:pt x="750" y="0"/>
                          <a:pt x="781" y="30"/>
                          <a:pt x="781" y="67"/>
                        </a:cubicBezTo>
                        <a:lnTo>
                          <a:pt x="781" y="423"/>
                        </a:lnTo>
                        <a:cubicBezTo>
                          <a:pt x="781" y="460"/>
                          <a:pt x="750" y="490"/>
                          <a:pt x="713" y="490"/>
                        </a:cubicBezTo>
                        <a:lnTo>
                          <a:pt x="601" y="490"/>
                        </a:lnTo>
                        <a:lnTo>
                          <a:pt x="521" y="683"/>
                        </a:lnTo>
                        <a:cubicBezTo>
                          <a:pt x="514" y="700"/>
                          <a:pt x="490" y="701"/>
                          <a:pt x="482" y="685"/>
                        </a:cubicBezTo>
                        <a:lnTo>
                          <a:pt x="383" y="490"/>
                        </a:lnTo>
                        <a:lnTo>
                          <a:pt x="68" y="490"/>
                        </a:lnTo>
                        <a:cubicBezTo>
                          <a:pt x="31" y="490"/>
                          <a:pt x="0" y="460"/>
                          <a:pt x="0" y="423"/>
                        </a:cubicBezTo>
                      </a:path>
                    </a:pathLst>
                  </a:custGeom>
                  <a:solidFill>
                    <a:schemeClr val="accent5"/>
                  </a:solidFill>
                  <a:ln w="12700" cap="flat">
                    <a:solidFill>
                      <a:schemeClr val="accent5"/>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Freeform 45">
                    <a:extLst>
                      <a:ext uri="{FF2B5EF4-FFF2-40B4-BE49-F238E27FC236}">
                        <a16:creationId xmlns:a16="http://schemas.microsoft.com/office/drawing/2014/main" id="{637F40A2-B607-7D5C-6B95-EFF22E3ABCCB}"/>
                      </a:ext>
                    </a:extLst>
                  </p:cNvPr>
                  <p:cNvSpPr>
                    <a:spLocks/>
                  </p:cNvSpPr>
                  <p:nvPr/>
                </p:nvSpPr>
                <p:spPr bwMode="auto">
                  <a:xfrm>
                    <a:off x="5941607" y="5655765"/>
                    <a:ext cx="129296" cy="0"/>
                  </a:xfrm>
                  <a:custGeom>
                    <a:avLst/>
                    <a:gdLst>
                      <a:gd name="T0" fmla="*/ 0 w 474"/>
                      <a:gd name="T1" fmla="*/ 0 w 474"/>
                      <a:gd name="T2" fmla="*/ 474 w 474"/>
                    </a:gdLst>
                    <a:ahLst/>
                    <a:cxnLst>
                      <a:cxn ang="0">
                        <a:pos x="T0" y="0"/>
                      </a:cxn>
                      <a:cxn ang="0">
                        <a:pos x="T1" y="0"/>
                      </a:cxn>
                      <a:cxn ang="0">
                        <a:pos x="T2" y="0"/>
                      </a:cxn>
                    </a:cxnLst>
                    <a:rect l="0" t="0" r="r" b="b"/>
                    <a:pathLst>
                      <a:path w="474">
                        <a:moveTo>
                          <a:pt x="0" y="0"/>
                        </a:moveTo>
                        <a:lnTo>
                          <a:pt x="0" y="0"/>
                        </a:lnTo>
                        <a:lnTo>
                          <a:pt x="474" y="0"/>
                        </a:lnTo>
                      </a:path>
                    </a:pathLst>
                  </a:custGeom>
                  <a:grpFill/>
                  <a:ln w="12700" cap="flat">
                    <a:solidFill>
                      <a:schemeClr val="accent5"/>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Freeform 46">
                    <a:extLst>
                      <a:ext uri="{FF2B5EF4-FFF2-40B4-BE49-F238E27FC236}">
                        <a16:creationId xmlns:a16="http://schemas.microsoft.com/office/drawing/2014/main" id="{4D200196-4F5C-3DB4-9A9A-A7F084A4D9B1}"/>
                      </a:ext>
                    </a:extLst>
                  </p:cNvPr>
                  <p:cNvSpPr>
                    <a:spLocks/>
                  </p:cNvSpPr>
                  <p:nvPr/>
                </p:nvSpPr>
                <p:spPr bwMode="auto">
                  <a:xfrm>
                    <a:off x="5874730" y="5731559"/>
                    <a:ext cx="0" cy="40126"/>
                  </a:xfrm>
                  <a:custGeom>
                    <a:avLst/>
                    <a:gdLst>
                      <a:gd name="T0" fmla="*/ 148 h 148"/>
                      <a:gd name="T1" fmla="*/ 148 h 148"/>
                      <a:gd name="T2" fmla="*/ 0 h 148"/>
                    </a:gdLst>
                    <a:ahLst/>
                    <a:cxnLst>
                      <a:cxn ang="0">
                        <a:pos x="0" y="T0"/>
                      </a:cxn>
                      <a:cxn ang="0">
                        <a:pos x="0" y="T1"/>
                      </a:cxn>
                      <a:cxn ang="0">
                        <a:pos x="0" y="T2"/>
                      </a:cxn>
                    </a:cxnLst>
                    <a:rect l="0" t="0" r="r" b="b"/>
                    <a:pathLst>
                      <a:path h="148">
                        <a:moveTo>
                          <a:pt x="0" y="148"/>
                        </a:moveTo>
                        <a:lnTo>
                          <a:pt x="0" y="148"/>
                        </a:lnTo>
                        <a:lnTo>
                          <a:pt x="0" y="0"/>
                        </a:lnTo>
                      </a:path>
                    </a:pathLst>
                  </a:custGeom>
                  <a:grpFill/>
                  <a:ln w="12700" cap="flat">
                    <a:solidFill>
                      <a:schemeClr val="accent5"/>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Freeform 47">
                    <a:extLst>
                      <a:ext uri="{FF2B5EF4-FFF2-40B4-BE49-F238E27FC236}">
                        <a16:creationId xmlns:a16="http://schemas.microsoft.com/office/drawing/2014/main" id="{37910157-4743-E325-0B1C-941A00467293}"/>
                      </a:ext>
                    </a:extLst>
                  </p:cNvPr>
                  <p:cNvSpPr>
                    <a:spLocks/>
                  </p:cNvSpPr>
                  <p:nvPr/>
                </p:nvSpPr>
                <p:spPr bwMode="auto">
                  <a:xfrm>
                    <a:off x="5698619" y="5568824"/>
                    <a:ext cx="214008" cy="191715"/>
                  </a:xfrm>
                  <a:custGeom>
                    <a:avLst/>
                    <a:gdLst>
                      <a:gd name="T0" fmla="*/ 67 w 780"/>
                      <a:gd name="T1" fmla="*/ 0 h 702"/>
                      <a:gd name="T2" fmla="*/ 67 w 780"/>
                      <a:gd name="T3" fmla="*/ 0 h 702"/>
                      <a:gd name="T4" fmla="*/ 713 w 780"/>
                      <a:gd name="T5" fmla="*/ 0 h 702"/>
                      <a:gd name="T6" fmla="*/ 780 w 780"/>
                      <a:gd name="T7" fmla="*/ 67 h 702"/>
                      <a:gd name="T8" fmla="*/ 780 w 780"/>
                      <a:gd name="T9" fmla="*/ 422 h 702"/>
                      <a:gd name="T10" fmla="*/ 713 w 780"/>
                      <a:gd name="T11" fmla="*/ 490 h 702"/>
                      <a:gd name="T12" fmla="*/ 390 w 780"/>
                      <a:gd name="T13" fmla="*/ 490 h 702"/>
                      <a:gd name="T14" fmla="*/ 390 w 780"/>
                      <a:gd name="T15" fmla="*/ 667 h 702"/>
                      <a:gd name="T16" fmla="*/ 345 w 780"/>
                      <a:gd name="T17" fmla="*/ 686 h 702"/>
                      <a:gd name="T18" fmla="*/ 198 w 780"/>
                      <a:gd name="T19" fmla="*/ 490 h 702"/>
                      <a:gd name="T20" fmla="*/ 67 w 780"/>
                      <a:gd name="T21" fmla="*/ 490 h 702"/>
                      <a:gd name="T22" fmla="*/ 0 w 780"/>
                      <a:gd name="T23" fmla="*/ 422 h 702"/>
                      <a:gd name="T24" fmla="*/ 0 w 780"/>
                      <a:gd name="T25" fmla="*/ 67 h 702"/>
                      <a:gd name="T26" fmla="*/ 67 w 780"/>
                      <a:gd name="T27" fmla="*/ 0 h 702"/>
                      <a:gd name="T28" fmla="*/ 67 w 780"/>
                      <a:gd name="T29"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0" h="702">
                        <a:moveTo>
                          <a:pt x="67" y="0"/>
                        </a:moveTo>
                        <a:lnTo>
                          <a:pt x="67" y="0"/>
                        </a:lnTo>
                        <a:lnTo>
                          <a:pt x="713" y="0"/>
                        </a:lnTo>
                        <a:cubicBezTo>
                          <a:pt x="750" y="0"/>
                          <a:pt x="780" y="30"/>
                          <a:pt x="780" y="67"/>
                        </a:cubicBezTo>
                        <a:lnTo>
                          <a:pt x="780" y="422"/>
                        </a:lnTo>
                        <a:cubicBezTo>
                          <a:pt x="780" y="459"/>
                          <a:pt x="750" y="490"/>
                          <a:pt x="713" y="490"/>
                        </a:cubicBezTo>
                        <a:lnTo>
                          <a:pt x="390" y="490"/>
                        </a:lnTo>
                        <a:lnTo>
                          <a:pt x="390" y="667"/>
                        </a:lnTo>
                        <a:cubicBezTo>
                          <a:pt x="390" y="691"/>
                          <a:pt x="362" y="702"/>
                          <a:pt x="345" y="686"/>
                        </a:cubicBezTo>
                        <a:lnTo>
                          <a:pt x="198" y="490"/>
                        </a:lnTo>
                        <a:lnTo>
                          <a:pt x="67" y="490"/>
                        </a:lnTo>
                        <a:cubicBezTo>
                          <a:pt x="30" y="490"/>
                          <a:pt x="0" y="459"/>
                          <a:pt x="0" y="422"/>
                        </a:cubicBezTo>
                        <a:lnTo>
                          <a:pt x="0" y="67"/>
                        </a:lnTo>
                        <a:cubicBezTo>
                          <a:pt x="0" y="30"/>
                          <a:pt x="30" y="0"/>
                          <a:pt x="67" y="0"/>
                        </a:cubicBezTo>
                        <a:lnTo>
                          <a:pt x="67" y="0"/>
                        </a:lnTo>
                        <a:close/>
                      </a:path>
                    </a:pathLst>
                  </a:custGeom>
                  <a:solidFill>
                    <a:schemeClr val="accent5"/>
                  </a:solidFill>
                  <a:ln w="12700" cap="flat">
                    <a:solidFill>
                      <a:schemeClr val="accent5"/>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Freeform 48">
                    <a:extLst>
                      <a:ext uri="{FF2B5EF4-FFF2-40B4-BE49-F238E27FC236}">
                        <a16:creationId xmlns:a16="http://schemas.microsoft.com/office/drawing/2014/main" id="{4608BD9F-BAA4-212C-23CB-CA2F2C9B039E}"/>
                      </a:ext>
                    </a:extLst>
                  </p:cNvPr>
                  <p:cNvSpPr>
                    <a:spLocks/>
                  </p:cNvSpPr>
                  <p:nvPr/>
                </p:nvSpPr>
                <p:spPr bwMode="auto">
                  <a:xfrm>
                    <a:off x="5691931" y="5958942"/>
                    <a:ext cx="205091" cy="209549"/>
                  </a:xfrm>
                  <a:custGeom>
                    <a:avLst/>
                    <a:gdLst>
                      <a:gd name="T0" fmla="*/ 752 w 752"/>
                      <a:gd name="T1" fmla="*/ 0 h 770"/>
                      <a:gd name="T2" fmla="*/ 752 w 752"/>
                      <a:gd name="T3" fmla="*/ 0 h 770"/>
                      <a:gd name="T4" fmla="*/ 190 w 752"/>
                      <a:gd name="T5" fmla="*/ 0 h 770"/>
                      <a:gd name="T6" fmla="*/ 0 w 752"/>
                      <a:gd name="T7" fmla="*/ 200 h 770"/>
                      <a:gd name="T8" fmla="*/ 44 w 752"/>
                      <a:gd name="T9" fmla="*/ 770 h 770"/>
                    </a:gdLst>
                    <a:ahLst/>
                    <a:cxnLst>
                      <a:cxn ang="0">
                        <a:pos x="T0" y="T1"/>
                      </a:cxn>
                      <a:cxn ang="0">
                        <a:pos x="T2" y="T3"/>
                      </a:cxn>
                      <a:cxn ang="0">
                        <a:pos x="T4" y="T5"/>
                      </a:cxn>
                      <a:cxn ang="0">
                        <a:pos x="T6" y="T7"/>
                      </a:cxn>
                      <a:cxn ang="0">
                        <a:pos x="T8" y="T9"/>
                      </a:cxn>
                    </a:cxnLst>
                    <a:rect l="0" t="0" r="r" b="b"/>
                    <a:pathLst>
                      <a:path w="752" h="770">
                        <a:moveTo>
                          <a:pt x="752" y="0"/>
                        </a:moveTo>
                        <a:lnTo>
                          <a:pt x="752" y="0"/>
                        </a:lnTo>
                        <a:lnTo>
                          <a:pt x="190" y="0"/>
                        </a:lnTo>
                        <a:cubicBezTo>
                          <a:pt x="85" y="2"/>
                          <a:pt x="0" y="92"/>
                          <a:pt x="0" y="200"/>
                        </a:cubicBezTo>
                        <a:lnTo>
                          <a:pt x="44" y="770"/>
                        </a:lnTo>
                      </a:path>
                    </a:pathLst>
                  </a:custGeom>
                  <a:solidFill>
                    <a:schemeClr val="accent5"/>
                  </a:solidFill>
                  <a:ln w="12700" cap="flat">
                    <a:solidFill>
                      <a:schemeClr val="accent5"/>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Freeform 49">
                    <a:extLst>
                      <a:ext uri="{FF2B5EF4-FFF2-40B4-BE49-F238E27FC236}">
                        <a16:creationId xmlns:a16="http://schemas.microsoft.com/office/drawing/2014/main" id="{BEA11D08-83C3-F2BE-B347-DD3CA97DCA86}"/>
                      </a:ext>
                    </a:extLst>
                  </p:cNvPr>
                  <p:cNvSpPr>
                    <a:spLocks/>
                  </p:cNvSpPr>
                  <p:nvPr/>
                </p:nvSpPr>
                <p:spPr bwMode="auto">
                  <a:xfrm>
                    <a:off x="5772184" y="5820729"/>
                    <a:ext cx="95858" cy="98087"/>
                  </a:xfrm>
                  <a:custGeom>
                    <a:avLst/>
                    <a:gdLst>
                      <a:gd name="T0" fmla="*/ 179 w 358"/>
                      <a:gd name="T1" fmla="*/ 358 h 358"/>
                      <a:gd name="T2" fmla="*/ 179 w 358"/>
                      <a:gd name="T3" fmla="*/ 358 h 358"/>
                      <a:gd name="T4" fmla="*/ 358 w 358"/>
                      <a:gd name="T5" fmla="*/ 179 h 358"/>
                      <a:gd name="T6" fmla="*/ 179 w 358"/>
                      <a:gd name="T7" fmla="*/ 0 h 358"/>
                      <a:gd name="T8" fmla="*/ 0 w 358"/>
                      <a:gd name="T9" fmla="*/ 179 h 358"/>
                      <a:gd name="T10" fmla="*/ 179 w 358"/>
                      <a:gd name="T11" fmla="*/ 358 h 358"/>
                      <a:gd name="T12" fmla="*/ 179 w 358"/>
                      <a:gd name="T13" fmla="*/ 358 h 358"/>
                    </a:gdLst>
                    <a:ahLst/>
                    <a:cxnLst>
                      <a:cxn ang="0">
                        <a:pos x="T0" y="T1"/>
                      </a:cxn>
                      <a:cxn ang="0">
                        <a:pos x="T2" y="T3"/>
                      </a:cxn>
                      <a:cxn ang="0">
                        <a:pos x="T4" y="T5"/>
                      </a:cxn>
                      <a:cxn ang="0">
                        <a:pos x="T6" y="T7"/>
                      </a:cxn>
                      <a:cxn ang="0">
                        <a:pos x="T8" y="T9"/>
                      </a:cxn>
                      <a:cxn ang="0">
                        <a:pos x="T10" y="T11"/>
                      </a:cxn>
                      <a:cxn ang="0">
                        <a:pos x="T12" y="T13"/>
                      </a:cxn>
                    </a:cxnLst>
                    <a:rect l="0" t="0" r="r" b="b"/>
                    <a:pathLst>
                      <a:path w="358" h="358">
                        <a:moveTo>
                          <a:pt x="179" y="358"/>
                        </a:moveTo>
                        <a:lnTo>
                          <a:pt x="179" y="358"/>
                        </a:lnTo>
                        <a:cubicBezTo>
                          <a:pt x="277" y="358"/>
                          <a:pt x="358" y="278"/>
                          <a:pt x="358" y="179"/>
                        </a:cubicBezTo>
                        <a:cubicBezTo>
                          <a:pt x="358" y="80"/>
                          <a:pt x="277" y="0"/>
                          <a:pt x="179" y="0"/>
                        </a:cubicBezTo>
                        <a:cubicBezTo>
                          <a:pt x="80" y="0"/>
                          <a:pt x="0" y="80"/>
                          <a:pt x="0" y="179"/>
                        </a:cubicBezTo>
                        <a:cubicBezTo>
                          <a:pt x="0" y="278"/>
                          <a:pt x="80" y="358"/>
                          <a:pt x="179" y="358"/>
                        </a:cubicBezTo>
                        <a:lnTo>
                          <a:pt x="179" y="358"/>
                        </a:lnTo>
                        <a:close/>
                      </a:path>
                    </a:pathLst>
                  </a:custGeom>
                  <a:solidFill>
                    <a:schemeClr val="accent5"/>
                  </a:solidFill>
                  <a:ln w="12700" cap="flat">
                    <a:solidFill>
                      <a:schemeClr val="accent5"/>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Freeform 50">
                    <a:extLst>
                      <a:ext uri="{FF2B5EF4-FFF2-40B4-BE49-F238E27FC236}">
                        <a16:creationId xmlns:a16="http://schemas.microsoft.com/office/drawing/2014/main" id="{50E06E9A-9029-9466-7417-4A618A7EA8BB}"/>
                      </a:ext>
                    </a:extLst>
                  </p:cNvPr>
                  <p:cNvSpPr>
                    <a:spLocks/>
                  </p:cNvSpPr>
                  <p:nvPr/>
                </p:nvSpPr>
                <p:spPr bwMode="auto">
                  <a:xfrm>
                    <a:off x="5743204" y="6032507"/>
                    <a:ext cx="11146" cy="135984"/>
                  </a:xfrm>
                  <a:custGeom>
                    <a:avLst/>
                    <a:gdLst>
                      <a:gd name="T0" fmla="*/ 36 w 36"/>
                      <a:gd name="T1" fmla="*/ 497 h 497"/>
                      <a:gd name="T2" fmla="*/ 36 w 36"/>
                      <a:gd name="T3" fmla="*/ 497 h 497"/>
                      <a:gd name="T4" fmla="*/ 0 w 36"/>
                      <a:gd name="T5" fmla="*/ 0 h 497"/>
                    </a:gdLst>
                    <a:ahLst/>
                    <a:cxnLst>
                      <a:cxn ang="0">
                        <a:pos x="T0" y="T1"/>
                      </a:cxn>
                      <a:cxn ang="0">
                        <a:pos x="T2" y="T3"/>
                      </a:cxn>
                      <a:cxn ang="0">
                        <a:pos x="T4" y="T5"/>
                      </a:cxn>
                    </a:cxnLst>
                    <a:rect l="0" t="0" r="r" b="b"/>
                    <a:pathLst>
                      <a:path w="36" h="497">
                        <a:moveTo>
                          <a:pt x="36" y="497"/>
                        </a:moveTo>
                        <a:lnTo>
                          <a:pt x="36" y="497"/>
                        </a:lnTo>
                        <a:lnTo>
                          <a:pt x="0" y="0"/>
                        </a:lnTo>
                      </a:path>
                    </a:pathLst>
                  </a:custGeom>
                  <a:grpFill/>
                  <a:ln w="12700" cap="flat">
                    <a:solidFill>
                      <a:schemeClr val="accent5"/>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Freeform 51">
                    <a:extLst>
                      <a:ext uri="{FF2B5EF4-FFF2-40B4-BE49-F238E27FC236}">
                        <a16:creationId xmlns:a16="http://schemas.microsoft.com/office/drawing/2014/main" id="{8A4B343D-AF04-CBA7-4BDE-10EBB2362F77}"/>
                      </a:ext>
                    </a:extLst>
                  </p:cNvPr>
                  <p:cNvSpPr>
                    <a:spLocks/>
                  </p:cNvSpPr>
                  <p:nvPr/>
                </p:nvSpPr>
                <p:spPr bwMode="auto">
                  <a:xfrm>
                    <a:off x="6070903" y="5958942"/>
                    <a:ext cx="205091" cy="209549"/>
                  </a:xfrm>
                  <a:custGeom>
                    <a:avLst/>
                    <a:gdLst>
                      <a:gd name="T0" fmla="*/ 0 w 751"/>
                      <a:gd name="T1" fmla="*/ 0 h 770"/>
                      <a:gd name="T2" fmla="*/ 0 w 751"/>
                      <a:gd name="T3" fmla="*/ 0 h 770"/>
                      <a:gd name="T4" fmla="*/ 561 w 751"/>
                      <a:gd name="T5" fmla="*/ 0 h 770"/>
                      <a:gd name="T6" fmla="*/ 751 w 751"/>
                      <a:gd name="T7" fmla="*/ 200 h 770"/>
                      <a:gd name="T8" fmla="*/ 710 w 751"/>
                      <a:gd name="T9" fmla="*/ 770 h 770"/>
                    </a:gdLst>
                    <a:ahLst/>
                    <a:cxnLst>
                      <a:cxn ang="0">
                        <a:pos x="T0" y="T1"/>
                      </a:cxn>
                      <a:cxn ang="0">
                        <a:pos x="T2" y="T3"/>
                      </a:cxn>
                      <a:cxn ang="0">
                        <a:pos x="T4" y="T5"/>
                      </a:cxn>
                      <a:cxn ang="0">
                        <a:pos x="T6" y="T7"/>
                      </a:cxn>
                      <a:cxn ang="0">
                        <a:pos x="T8" y="T9"/>
                      </a:cxn>
                    </a:cxnLst>
                    <a:rect l="0" t="0" r="r" b="b"/>
                    <a:pathLst>
                      <a:path w="751" h="770">
                        <a:moveTo>
                          <a:pt x="0" y="0"/>
                        </a:moveTo>
                        <a:lnTo>
                          <a:pt x="0" y="0"/>
                        </a:lnTo>
                        <a:lnTo>
                          <a:pt x="561" y="0"/>
                        </a:lnTo>
                        <a:cubicBezTo>
                          <a:pt x="666" y="2"/>
                          <a:pt x="751" y="92"/>
                          <a:pt x="751" y="200"/>
                        </a:cubicBezTo>
                        <a:lnTo>
                          <a:pt x="710" y="770"/>
                        </a:lnTo>
                      </a:path>
                    </a:pathLst>
                  </a:custGeom>
                  <a:solidFill>
                    <a:schemeClr val="accent5"/>
                  </a:solidFill>
                  <a:ln w="12700" cap="flat">
                    <a:solidFill>
                      <a:schemeClr val="accent5"/>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Freeform 52">
                    <a:extLst>
                      <a:ext uri="{FF2B5EF4-FFF2-40B4-BE49-F238E27FC236}">
                        <a16:creationId xmlns:a16="http://schemas.microsoft.com/office/drawing/2014/main" id="{174FB02D-5C52-1BB4-40FE-FF7B91EDC4CD}"/>
                      </a:ext>
                    </a:extLst>
                  </p:cNvPr>
                  <p:cNvSpPr>
                    <a:spLocks/>
                  </p:cNvSpPr>
                  <p:nvPr/>
                </p:nvSpPr>
                <p:spPr bwMode="auto">
                  <a:xfrm>
                    <a:off x="6099884" y="5820729"/>
                    <a:ext cx="98087" cy="98087"/>
                  </a:xfrm>
                  <a:custGeom>
                    <a:avLst/>
                    <a:gdLst>
                      <a:gd name="T0" fmla="*/ 179 w 358"/>
                      <a:gd name="T1" fmla="*/ 358 h 358"/>
                      <a:gd name="T2" fmla="*/ 179 w 358"/>
                      <a:gd name="T3" fmla="*/ 358 h 358"/>
                      <a:gd name="T4" fmla="*/ 0 w 358"/>
                      <a:gd name="T5" fmla="*/ 179 h 358"/>
                      <a:gd name="T6" fmla="*/ 179 w 358"/>
                      <a:gd name="T7" fmla="*/ 0 h 358"/>
                      <a:gd name="T8" fmla="*/ 358 w 358"/>
                      <a:gd name="T9" fmla="*/ 179 h 358"/>
                      <a:gd name="T10" fmla="*/ 179 w 358"/>
                      <a:gd name="T11" fmla="*/ 358 h 358"/>
                      <a:gd name="T12" fmla="*/ 179 w 358"/>
                      <a:gd name="T13" fmla="*/ 358 h 358"/>
                    </a:gdLst>
                    <a:ahLst/>
                    <a:cxnLst>
                      <a:cxn ang="0">
                        <a:pos x="T0" y="T1"/>
                      </a:cxn>
                      <a:cxn ang="0">
                        <a:pos x="T2" y="T3"/>
                      </a:cxn>
                      <a:cxn ang="0">
                        <a:pos x="T4" y="T5"/>
                      </a:cxn>
                      <a:cxn ang="0">
                        <a:pos x="T6" y="T7"/>
                      </a:cxn>
                      <a:cxn ang="0">
                        <a:pos x="T8" y="T9"/>
                      </a:cxn>
                      <a:cxn ang="0">
                        <a:pos x="T10" y="T11"/>
                      </a:cxn>
                      <a:cxn ang="0">
                        <a:pos x="T12" y="T13"/>
                      </a:cxn>
                    </a:cxnLst>
                    <a:rect l="0" t="0" r="r" b="b"/>
                    <a:pathLst>
                      <a:path w="358" h="358">
                        <a:moveTo>
                          <a:pt x="179" y="358"/>
                        </a:moveTo>
                        <a:lnTo>
                          <a:pt x="179" y="358"/>
                        </a:lnTo>
                        <a:cubicBezTo>
                          <a:pt x="80" y="358"/>
                          <a:pt x="0" y="278"/>
                          <a:pt x="0" y="179"/>
                        </a:cubicBezTo>
                        <a:cubicBezTo>
                          <a:pt x="0" y="80"/>
                          <a:pt x="80" y="0"/>
                          <a:pt x="179" y="0"/>
                        </a:cubicBezTo>
                        <a:cubicBezTo>
                          <a:pt x="278" y="0"/>
                          <a:pt x="358" y="80"/>
                          <a:pt x="358" y="179"/>
                        </a:cubicBezTo>
                        <a:cubicBezTo>
                          <a:pt x="358" y="278"/>
                          <a:pt x="278" y="358"/>
                          <a:pt x="179" y="358"/>
                        </a:cubicBezTo>
                        <a:lnTo>
                          <a:pt x="179" y="358"/>
                        </a:lnTo>
                        <a:close/>
                      </a:path>
                    </a:pathLst>
                  </a:custGeom>
                  <a:solidFill>
                    <a:schemeClr val="accent5"/>
                  </a:solidFill>
                  <a:ln w="12700" cap="flat">
                    <a:solidFill>
                      <a:schemeClr val="accent5"/>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5" name="Freeform 53">
                    <a:extLst>
                      <a:ext uri="{FF2B5EF4-FFF2-40B4-BE49-F238E27FC236}">
                        <a16:creationId xmlns:a16="http://schemas.microsoft.com/office/drawing/2014/main" id="{C1D90200-2353-84F3-FDC7-1B188D573E7F}"/>
                      </a:ext>
                    </a:extLst>
                  </p:cNvPr>
                  <p:cNvSpPr>
                    <a:spLocks/>
                  </p:cNvSpPr>
                  <p:nvPr/>
                </p:nvSpPr>
                <p:spPr bwMode="auto">
                  <a:xfrm>
                    <a:off x="6215804" y="6032507"/>
                    <a:ext cx="8917" cy="135984"/>
                  </a:xfrm>
                  <a:custGeom>
                    <a:avLst/>
                    <a:gdLst>
                      <a:gd name="T0" fmla="*/ 0 w 36"/>
                      <a:gd name="T1" fmla="*/ 497 h 497"/>
                      <a:gd name="T2" fmla="*/ 0 w 36"/>
                      <a:gd name="T3" fmla="*/ 497 h 497"/>
                      <a:gd name="T4" fmla="*/ 36 w 36"/>
                      <a:gd name="T5" fmla="*/ 0 h 497"/>
                    </a:gdLst>
                    <a:ahLst/>
                    <a:cxnLst>
                      <a:cxn ang="0">
                        <a:pos x="T0" y="T1"/>
                      </a:cxn>
                      <a:cxn ang="0">
                        <a:pos x="T2" y="T3"/>
                      </a:cxn>
                      <a:cxn ang="0">
                        <a:pos x="T4" y="T5"/>
                      </a:cxn>
                    </a:cxnLst>
                    <a:rect l="0" t="0" r="r" b="b"/>
                    <a:pathLst>
                      <a:path w="36" h="497">
                        <a:moveTo>
                          <a:pt x="0" y="497"/>
                        </a:moveTo>
                        <a:lnTo>
                          <a:pt x="0" y="497"/>
                        </a:lnTo>
                        <a:lnTo>
                          <a:pt x="36" y="0"/>
                        </a:lnTo>
                      </a:path>
                    </a:pathLst>
                  </a:custGeom>
                  <a:grpFill/>
                  <a:ln w="12700" cap="flat">
                    <a:solidFill>
                      <a:schemeClr val="accent5"/>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Freeform 54">
                    <a:extLst>
                      <a:ext uri="{FF2B5EF4-FFF2-40B4-BE49-F238E27FC236}">
                        <a16:creationId xmlns:a16="http://schemas.microsoft.com/office/drawing/2014/main" id="{9F5B1FAE-3C21-DA3F-CF7E-6212AE23DA98}"/>
                      </a:ext>
                    </a:extLst>
                  </p:cNvPr>
                  <p:cNvSpPr>
                    <a:spLocks/>
                  </p:cNvSpPr>
                  <p:nvPr/>
                </p:nvSpPr>
                <p:spPr bwMode="auto">
                  <a:xfrm>
                    <a:off x="5854666" y="6041424"/>
                    <a:ext cx="258593" cy="127067"/>
                  </a:xfrm>
                  <a:custGeom>
                    <a:avLst/>
                    <a:gdLst>
                      <a:gd name="T0" fmla="*/ 20 w 941"/>
                      <a:gd name="T1" fmla="*/ 472 h 472"/>
                      <a:gd name="T2" fmla="*/ 20 w 941"/>
                      <a:gd name="T3" fmla="*/ 472 h 472"/>
                      <a:gd name="T4" fmla="*/ 1 w 941"/>
                      <a:gd name="T5" fmla="*/ 209 h 472"/>
                      <a:gd name="T6" fmla="*/ 0 w 941"/>
                      <a:gd name="T7" fmla="*/ 200 h 472"/>
                      <a:gd name="T8" fmla="*/ 190 w 941"/>
                      <a:gd name="T9" fmla="*/ 0 h 472"/>
                      <a:gd name="T10" fmla="*/ 751 w 941"/>
                      <a:gd name="T11" fmla="*/ 0 h 472"/>
                      <a:gd name="T12" fmla="*/ 941 w 941"/>
                      <a:gd name="T13" fmla="*/ 200 h 472"/>
                      <a:gd name="T14" fmla="*/ 921 w 941"/>
                      <a:gd name="T15" fmla="*/ 472 h 4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1" h="472">
                        <a:moveTo>
                          <a:pt x="20" y="472"/>
                        </a:moveTo>
                        <a:lnTo>
                          <a:pt x="20" y="472"/>
                        </a:lnTo>
                        <a:lnTo>
                          <a:pt x="1" y="209"/>
                        </a:lnTo>
                        <a:cubicBezTo>
                          <a:pt x="0" y="205"/>
                          <a:pt x="0" y="202"/>
                          <a:pt x="0" y="200"/>
                        </a:cubicBezTo>
                        <a:cubicBezTo>
                          <a:pt x="0" y="92"/>
                          <a:pt x="85" y="2"/>
                          <a:pt x="190" y="0"/>
                        </a:cubicBezTo>
                        <a:lnTo>
                          <a:pt x="751" y="0"/>
                        </a:lnTo>
                        <a:cubicBezTo>
                          <a:pt x="856" y="2"/>
                          <a:pt x="941" y="92"/>
                          <a:pt x="941" y="200"/>
                        </a:cubicBezTo>
                        <a:lnTo>
                          <a:pt x="921" y="472"/>
                        </a:lnTo>
                      </a:path>
                    </a:pathLst>
                  </a:custGeom>
                  <a:solidFill>
                    <a:schemeClr val="accent5"/>
                  </a:solidFill>
                  <a:ln w="12700" cap="flat">
                    <a:solidFill>
                      <a:schemeClr val="accent5"/>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Freeform 55">
                    <a:extLst>
                      <a:ext uri="{FF2B5EF4-FFF2-40B4-BE49-F238E27FC236}">
                        <a16:creationId xmlns:a16="http://schemas.microsoft.com/office/drawing/2014/main" id="{98AC303D-E307-A55F-22C6-5F27C59C3828}"/>
                      </a:ext>
                    </a:extLst>
                  </p:cNvPr>
                  <p:cNvSpPr>
                    <a:spLocks/>
                  </p:cNvSpPr>
                  <p:nvPr/>
                </p:nvSpPr>
                <p:spPr bwMode="auto">
                  <a:xfrm>
                    <a:off x="5934919" y="5900982"/>
                    <a:ext cx="98087" cy="98087"/>
                  </a:xfrm>
                  <a:custGeom>
                    <a:avLst/>
                    <a:gdLst>
                      <a:gd name="T0" fmla="*/ 179 w 358"/>
                      <a:gd name="T1" fmla="*/ 358 h 358"/>
                      <a:gd name="T2" fmla="*/ 179 w 358"/>
                      <a:gd name="T3" fmla="*/ 358 h 358"/>
                      <a:gd name="T4" fmla="*/ 0 w 358"/>
                      <a:gd name="T5" fmla="*/ 179 h 358"/>
                      <a:gd name="T6" fmla="*/ 179 w 358"/>
                      <a:gd name="T7" fmla="*/ 0 h 358"/>
                      <a:gd name="T8" fmla="*/ 358 w 358"/>
                      <a:gd name="T9" fmla="*/ 179 h 358"/>
                      <a:gd name="T10" fmla="*/ 179 w 358"/>
                      <a:gd name="T11" fmla="*/ 358 h 358"/>
                      <a:gd name="T12" fmla="*/ 179 w 358"/>
                      <a:gd name="T13" fmla="*/ 358 h 358"/>
                    </a:gdLst>
                    <a:ahLst/>
                    <a:cxnLst>
                      <a:cxn ang="0">
                        <a:pos x="T0" y="T1"/>
                      </a:cxn>
                      <a:cxn ang="0">
                        <a:pos x="T2" y="T3"/>
                      </a:cxn>
                      <a:cxn ang="0">
                        <a:pos x="T4" y="T5"/>
                      </a:cxn>
                      <a:cxn ang="0">
                        <a:pos x="T6" y="T7"/>
                      </a:cxn>
                      <a:cxn ang="0">
                        <a:pos x="T8" y="T9"/>
                      </a:cxn>
                      <a:cxn ang="0">
                        <a:pos x="T10" y="T11"/>
                      </a:cxn>
                      <a:cxn ang="0">
                        <a:pos x="T12" y="T13"/>
                      </a:cxn>
                    </a:cxnLst>
                    <a:rect l="0" t="0" r="r" b="b"/>
                    <a:pathLst>
                      <a:path w="358" h="358">
                        <a:moveTo>
                          <a:pt x="179" y="358"/>
                        </a:moveTo>
                        <a:lnTo>
                          <a:pt x="179" y="358"/>
                        </a:lnTo>
                        <a:cubicBezTo>
                          <a:pt x="80" y="358"/>
                          <a:pt x="0" y="278"/>
                          <a:pt x="0" y="179"/>
                        </a:cubicBezTo>
                        <a:cubicBezTo>
                          <a:pt x="0" y="80"/>
                          <a:pt x="80" y="0"/>
                          <a:pt x="179" y="0"/>
                        </a:cubicBezTo>
                        <a:cubicBezTo>
                          <a:pt x="278" y="0"/>
                          <a:pt x="358" y="80"/>
                          <a:pt x="358" y="179"/>
                        </a:cubicBezTo>
                        <a:cubicBezTo>
                          <a:pt x="358" y="278"/>
                          <a:pt x="278" y="358"/>
                          <a:pt x="179" y="358"/>
                        </a:cubicBezTo>
                        <a:lnTo>
                          <a:pt x="179" y="358"/>
                        </a:lnTo>
                        <a:close/>
                      </a:path>
                    </a:pathLst>
                  </a:custGeom>
                  <a:grpFill/>
                  <a:ln w="12700" cap="flat">
                    <a:solidFill>
                      <a:schemeClr val="accent5"/>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Freeform 56">
                    <a:extLst>
                      <a:ext uri="{FF2B5EF4-FFF2-40B4-BE49-F238E27FC236}">
                        <a16:creationId xmlns:a16="http://schemas.microsoft.com/office/drawing/2014/main" id="{C4D6045B-C633-1802-6E6F-F8C4390E4D3A}"/>
                      </a:ext>
                    </a:extLst>
                  </p:cNvPr>
                  <p:cNvSpPr>
                    <a:spLocks/>
                  </p:cNvSpPr>
                  <p:nvPr/>
                </p:nvSpPr>
                <p:spPr bwMode="auto">
                  <a:xfrm>
                    <a:off x="5905939" y="6106072"/>
                    <a:ext cx="4458" cy="62419"/>
                  </a:xfrm>
                  <a:custGeom>
                    <a:avLst/>
                    <a:gdLst>
                      <a:gd name="T0" fmla="*/ 17 w 17"/>
                      <a:gd name="T1" fmla="*/ 232 h 232"/>
                      <a:gd name="T2" fmla="*/ 17 w 17"/>
                      <a:gd name="T3" fmla="*/ 232 h 232"/>
                      <a:gd name="T4" fmla="*/ 0 w 17"/>
                      <a:gd name="T5" fmla="*/ 0 h 232"/>
                    </a:gdLst>
                    <a:ahLst/>
                    <a:cxnLst>
                      <a:cxn ang="0">
                        <a:pos x="T0" y="T1"/>
                      </a:cxn>
                      <a:cxn ang="0">
                        <a:pos x="T2" y="T3"/>
                      </a:cxn>
                      <a:cxn ang="0">
                        <a:pos x="T4" y="T5"/>
                      </a:cxn>
                    </a:cxnLst>
                    <a:rect l="0" t="0" r="r" b="b"/>
                    <a:pathLst>
                      <a:path w="17" h="232">
                        <a:moveTo>
                          <a:pt x="17" y="232"/>
                        </a:moveTo>
                        <a:lnTo>
                          <a:pt x="17" y="232"/>
                        </a:lnTo>
                        <a:lnTo>
                          <a:pt x="0" y="0"/>
                        </a:lnTo>
                      </a:path>
                    </a:pathLst>
                  </a:custGeom>
                  <a:grpFill/>
                  <a:ln w="12700" cap="flat">
                    <a:solidFill>
                      <a:schemeClr val="accent5"/>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9" name="Freeform 57">
                    <a:extLst>
                      <a:ext uri="{FF2B5EF4-FFF2-40B4-BE49-F238E27FC236}">
                        <a16:creationId xmlns:a16="http://schemas.microsoft.com/office/drawing/2014/main" id="{FF2505C6-1529-140E-C1A9-00081A9A8D0A}"/>
                      </a:ext>
                    </a:extLst>
                  </p:cNvPr>
                  <p:cNvSpPr>
                    <a:spLocks/>
                  </p:cNvSpPr>
                  <p:nvPr/>
                </p:nvSpPr>
                <p:spPr bwMode="auto">
                  <a:xfrm>
                    <a:off x="5934919" y="5900982"/>
                    <a:ext cx="98087" cy="98087"/>
                  </a:xfrm>
                  <a:custGeom>
                    <a:avLst/>
                    <a:gdLst>
                      <a:gd name="T0" fmla="*/ 179 w 358"/>
                      <a:gd name="T1" fmla="*/ 358 h 358"/>
                      <a:gd name="T2" fmla="*/ 179 w 358"/>
                      <a:gd name="T3" fmla="*/ 358 h 358"/>
                      <a:gd name="T4" fmla="*/ 0 w 358"/>
                      <a:gd name="T5" fmla="*/ 179 h 358"/>
                      <a:gd name="T6" fmla="*/ 179 w 358"/>
                      <a:gd name="T7" fmla="*/ 0 h 358"/>
                      <a:gd name="T8" fmla="*/ 358 w 358"/>
                      <a:gd name="T9" fmla="*/ 179 h 358"/>
                      <a:gd name="T10" fmla="*/ 179 w 358"/>
                      <a:gd name="T11" fmla="*/ 358 h 358"/>
                    </a:gdLst>
                    <a:ahLst/>
                    <a:cxnLst>
                      <a:cxn ang="0">
                        <a:pos x="T0" y="T1"/>
                      </a:cxn>
                      <a:cxn ang="0">
                        <a:pos x="T2" y="T3"/>
                      </a:cxn>
                      <a:cxn ang="0">
                        <a:pos x="T4" y="T5"/>
                      </a:cxn>
                      <a:cxn ang="0">
                        <a:pos x="T6" y="T7"/>
                      </a:cxn>
                      <a:cxn ang="0">
                        <a:pos x="T8" y="T9"/>
                      </a:cxn>
                      <a:cxn ang="0">
                        <a:pos x="T10" y="T11"/>
                      </a:cxn>
                    </a:cxnLst>
                    <a:rect l="0" t="0" r="r" b="b"/>
                    <a:pathLst>
                      <a:path w="358" h="358">
                        <a:moveTo>
                          <a:pt x="179" y="358"/>
                        </a:moveTo>
                        <a:lnTo>
                          <a:pt x="179" y="358"/>
                        </a:lnTo>
                        <a:cubicBezTo>
                          <a:pt x="80" y="358"/>
                          <a:pt x="0" y="278"/>
                          <a:pt x="0" y="179"/>
                        </a:cubicBezTo>
                        <a:cubicBezTo>
                          <a:pt x="0" y="80"/>
                          <a:pt x="80" y="0"/>
                          <a:pt x="179" y="0"/>
                        </a:cubicBezTo>
                        <a:cubicBezTo>
                          <a:pt x="278" y="0"/>
                          <a:pt x="358" y="80"/>
                          <a:pt x="358" y="179"/>
                        </a:cubicBezTo>
                        <a:cubicBezTo>
                          <a:pt x="358" y="278"/>
                          <a:pt x="278" y="358"/>
                          <a:pt x="179" y="358"/>
                        </a:cubicBezTo>
                        <a:close/>
                      </a:path>
                    </a:pathLst>
                  </a:custGeom>
                  <a:grpFill/>
                  <a:ln w="12700" cap="flat">
                    <a:solidFill>
                      <a:schemeClr val="accent5"/>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Freeform 58">
                    <a:extLst>
                      <a:ext uri="{FF2B5EF4-FFF2-40B4-BE49-F238E27FC236}">
                        <a16:creationId xmlns:a16="http://schemas.microsoft.com/office/drawing/2014/main" id="{DA75A62F-42CF-BF70-0A85-5314A96465BD}"/>
                      </a:ext>
                    </a:extLst>
                  </p:cNvPr>
                  <p:cNvSpPr>
                    <a:spLocks/>
                  </p:cNvSpPr>
                  <p:nvPr/>
                </p:nvSpPr>
                <p:spPr bwMode="auto">
                  <a:xfrm>
                    <a:off x="5934919" y="5900982"/>
                    <a:ext cx="98087" cy="98087"/>
                  </a:xfrm>
                  <a:custGeom>
                    <a:avLst/>
                    <a:gdLst>
                      <a:gd name="T0" fmla="*/ 179 w 358"/>
                      <a:gd name="T1" fmla="*/ 358 h 358"/>
                      <a:gd name="T2" fmla="*/ 179 w 358"/>
                      <a:gd name="T3" fmla="*/ 358 h 358"/>
                      <a:gd name="T4" fmla="*/ 0 w 358"/>
                      <a:gd name="T5" fmla="*/ 179 h 358"/>
                      <a:gd name="T6" fmla="*/ 179 w 358"/>
                      <a:gd name="T7" fmla="*/ 0 h 358"/>
                      <a:gd name="T8" fmla="*/ 358 w 358"/>
                      <a:gd name="T9" fmla="*/ 179 h 358"/>
                      <a:gd name="T10" fmla="*/ 179 w 358"/>
                      <a:gd name="T11" fmla="*/ 358 h 358"/>
                      <a:gd name="T12" fmla="*/ 179 w 358"/>
                      <a:gd name="T13" fmla="*/ 358 h 358"/>
                    </a:gdLst>
                    <a:ahLst/>
                    <a:cxnLst>
                      <a:cxn ang="0">
                        <a:pos x="T0" y="T1"/>
                      </a:cxn>
                      <a:cxn ang="0">
                        <a:pos x="T2" y="T3"/>
                      </a:cxn>
                      <a:cxn ang="0">
                        <a:pos x="T4" y="T5"/>
                      </a:cxn>
                      <a:cxn ang="0">
                        <a:pos x="T6" y="T7"/>
                      </a:cxn>
                      <a:cxn ang="0">
                        <a:pos x="T8" y="T9"/>
                      </a:cxn>
                      <a:cxn ang="0">
                        <a:pos x="T10" y="T11"/>
                      </a:cxn>
                      <a:cxn ang="0">
                        <a:pos x="T12" y="T13"/>
                      </a:cxn>
                    </a:cxnLst>
                    <a:rect l="0" t="0" r="r" b="b"/>
                    <a:pathLst>
                      <a:path w="358" h="358">
                        <a:moveTo>
                          <a:pt x="179" y="358"/>
                        </a:moveTo>
                        <a:lnTo>
                          <a:pt x="179" y="358"/>
                        </a:lnTo>
                        <a:cubicBezTo>
                          <a:pt x="80" y="358"/>
                          <a:pt x="0" y="278"/>
                          <a:pt x="0" y="179"/>
                        </a:cubicBezTo>
                        <a:cubicBezTo>
                          <a:pt x="0" y="80"/>
                          <a:pt x="80" y="0"/>
                          <a:pt x="179" y="0"/>
                        </a:cubicBezTo>
                        <a:cubicBezTo>
                          <a:pt x="278" y="0"/>
                          <a:pt x="358" y="80"/>
                          <a:pt x="358" y="179"/>
                        </a:cubicBezTo>
                        <a:cubicBezTo>
                          <a:pt x="358" y="278"/>
                          <a:pt x="278" y="358"/>
                          <a:pt x="179" y="358"/>
                        </a:cubicBezTo>
                        <a:lnTo>
                          <a:pt x="179" y="358"/>
                        </a:lnTo>
                        <a:close/>
                      </a:path>
                    </a:pathLst>
                  </a:custGeom>
                  <a:solidFill>
                    <a:schemeClr val="accent5"/>
                  </a:solidFill>
                  <a:ln w="12700" cap="flat">
                    <a:solidFill>
                      <a:schemeClr val="accent5"/>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Freeform 59">
                    <a:extLst>
                      <a:ext uri="{FF2B5EF4-FFF2-40B4-BE49-F238E27FC236}">
                        <a16:creationId xmlns:a16="http://schemas.microsoft.com/office/drawing/2014/main" id="{5A4C818C-2308-D199-268F-405BBA9D4E63}"/>
                      </a:ext>
                    </a:extLst>
                  </p:cNvPr>
                  <p:cNvSpPr>
                    <a:spLocks/>
                  </p:cNvSpPr>
                  <p:nvPr/>
                </p:nvSpPr>
                <p:spPr bwMode="auto">
                  <a:xfrm>
                    <a:off x="6057528" y="6103843"/>
                    <a:ext cx="4458" cy="64648"/>
                  </a:xfrm>
                  <a:custGeom>
                    <a:avLst/>
                    <a:gdLst>
                      <a:gd name="T0" fmla="*/ 0 w 18"/>
                      <a:gd name="T1" fmla="*/ 236 h 236"/>
                      <a:gd name="T2" fmla="*/ 0 w 18"/>
                      <a:gd name="T3" fmla="*/ 236 h 236"/>
                      <a:gd name="T4" fmla="*/ 18 w 18"/>
                      <a:gd name="T5" fmla="*/ 0 h 236"/>
                    </a:gdLst>
                    <a:ahLst/>
                    <a:cxnLst>
                      <a:cxn ang="0">
                        <a:pos x="T0" y="T1"/>
                      </a:cxn>
                      <a:cxn ang="0">
                        <a:pos x="T2" y="T3"/>
                      </a:cxn>
                      <a:cxn ang="0">
                        <a:pos x="T4" y="T5"/>
                      </a:cxn>
                    </a:cxnLst>
                    <a:rect l="0" t="0" r="r" b="b"/>
                    <a:pathLst>
                      <a:path w="18" h="236">
                        <a:moveTo>
                          <a:pt x="0" y="236"/>
                        </a:moveTo>
                        <a:lnTo>
                          <a:pt x="0" y="236"/>
                        </a:lnTo>
                        <a:lnTo>
                          <a:pt x="18" y="0"/>
                        </a:lnTo>
                      </a:path>
                    </a:pathLst>
                  </a:custGeom>
                  <a:grpFill/>
                  <a:ln w="12700" cap="flat">
                    <a:solidFill>
                      <a:schemeClr val="accent5"/>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2" name="TextBox 31">
                  <a:extLst>
                    <a:ext uri="{FF2B5EF4-FFF2-40B4-BE49-F238E27FC236}">
                      <a16:creationId xmlns:a16="http://schemas.microsoft.com/office/drawing/2014/main" id="{1A4487E4-ADAE-8B38-8661-D5A3FC2FE0DE}"/>
                    </a:ext>
                  </a:extLst>
                </p:cNvPr>
                <p:cNvSpPr txBox="1"/>
                <p:nvPr/>
              </p:nvSpPr>
              <p:spPr>
                <a:xfrm>
                  <a:off x="3776854" y="6004286"/>
                  <a:ext cx="4073101" cy="355219"/>
                </a:xfrm>
                <a:prstGeom prst="rect">
                  <a:avLst/>
                </a:prstGeom>
                <a:noFill/>
              </p:spPr>
              <p:txBody>
                <a:bodyPr wrap="square" lIns="0" tIns="0" rIns="0" bIns="0" rtlCol="0">
                  <a:noAutofit/>
                </a:bodyPr>
                <a:lstStyle/>
                <a:p>
                  <a:pPr lvl="0" algn="ctr"/>
                  <a:r>
                    <a:rPr lang="en-US" sz="1600" b="1"/>
                    <a:t>Ongoing Public Engagement</a:t>
                  </a:r>
                </a:p>
              </p:txBody>
            </p:sp>
          </p:grpSp>
        </p:grpSp>
        <p:pic>
          <p:nvPicPr>
            <p:cNvPr id="30" name="Graphic 29" descr="Clipboard Mixed with solid fill">
              <a:extLst>
                <a:ext uri="{FF2B5EF4-FFF2-40B4-BE49-F238E27FC236}">
                  <a16:creationId xmlns:a16="http://schemas.microsoft.com/office/drawing/2014/main" id="{DEAAF906-7E27-5633-AAEC-12D10C3E2872}"/>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424432" y="2723127"/>
              <a:ext cx="731520" cy="731520"/>
            </a:xfrm>
            <a:prstGeom prst="rect">
              <a:avLst/>
            </a:prstGeom>
          </p:spPr>
        </p:pic>
      </p:grpSp>
      <p:sp>
        <p:nvSpPr>
          <p:cNvPr id="79" name="TextBox 3">
            <a:extLst>
              <a:ext uri="{FF2B5EF4-FFF2-40B4-BE49-F238E27FC236}">
                <a16:creationId xmlns:a16="http://schemas.microsoft.com/office/drawing/2014/main" id="{C1453F02-CEEE-C184-A36F-57929D88D2E2}"/>
              </a:ext>
            </a:extLst>
          </p:cNvPr>
          <p:cNvSpPr txBox="1"/>
          <p:nvPr/>
        </p:nvSpPr>
        <p:spPr>
          <a:xfrm>
            <a:off x="308706" y="1449977"/>
            <a:ext cx="11437856" cy="338554"/>
          </a:xfrm>
          <a:prstGeom prst="rect">
            <a:avLst/>
          </a:prstGeom>
          <a:solidFill>
            <a:schemeClr val="bg2">
              <a:lumMod val="9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sz="1600" b="0" i="0" u="none" strike="noStrike" kern="1200" cap="none" spc="0" normalizeH="0" baseline="0" noProof="0">
                <a:ln>
                  <a:noFill/>
                </a:ln>
                <a:solidFill>
                  <a:prstClr val="white"/>
                </a:solidFill>
                <a:effectLst/>
                <a:uLnTx/>
                <a:uFillTx/>
                <a:latin typeface="Open Sans"/>
                <a:ea typeface="+mn-ea"/>
                <a:cs typeface="+mn-cs"/>
              </a:rPr>
              <a:t> The timeline and next steps for H.O.M.E. Initiative process include the following items:</a:t>
            </a:r>
          </a:p>
        </p:txBody>
      </p:sp>
      <p:sp>
        <p:nvSpPr>
          <p:cNvPr id="2" name="Slide Number Placeholder 1">
            <a:extLst>
              <a:ext uri="{FF2B5EF4-FFF2-40B4-BE49-F238E27FC236}">
                <a16:creationId xmlns:a16="http://schemas.microsoft.com/office/drawing/2014/main" id="{16EBA537-D61B-5859-F087-A22C4B63FCB4}"/>
              </a:ext>
            </a:extLst>
          </p:cNvPr>
          <p:cNvSpPr>
            <a:spLocks noGrp="1"/>
          </p:cNvSpPr>
          <p:nvPr>
            <p:ph type="sldNum" sz="quarter" idx="12"/>
          </p:nvPr>
        </p:nvSpPr>
        <p:spPr/>
        <p:txBody>
          <a:bodyPr/>
          <a:lstStyle/>
          <a:p>
            <a:fld id="{97586EE6-E982-4B55-865E-DD5294D17279}" type="slidenum">
              <a:rPr lang="en-US" smtClean="0"/>
              <a:t>25</a:t>
            </a:fld>
            <a:endParaRPr lang="en-US"/>
          </a:p>
        </p:txBody>
      </p:sp>
    </p:spTree>
    <p:extLst>
      <p:ext uri="{BB962C8B-B14F-4D97-AF65-F5344CB8AC3E}">
        <p14:creationId xmlns:p14="http://schemas.microsoft.com/office/powerpoint/2010/main" val="3443044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782F1-6E93-D3AF-F305-F085F136919A}"/>
              </a:ext>
            </a:extLst>
          </p:cNvPr>
          <p:cNvSpPr>
            <a:spLocks noGrp="1"/>
          </p:cNvSpPr>
          <p:nvPr>
            <p:ph type="sldNum" sz="quarter" idx="12"/>
          </p:nvPr>
        </p:nvSpPr>
        <p:spPr/>
        <p:txBody>
          <a:bodyPr/>
          <a:lstStyle/>
          <a:p>
            <a:fld id="{97586EE6-E982-4B55-865E-DD5294D17279}" type="slidenum">
              <a:rPr lang="en-US" smtClean="0"/>
              <a:t>26</a:t>
            </a:fld>
            <a:endParaRPr lang="en-US"/>
          </a:p>
        </p:txBody>
      </p:sp>
      <p:sp>
        <p:nvSpPr>
          <p:cNvPr id="4" name="Title 3">
            <a:extLst>
              <a:ext uri="{FF2B5EF4-FFF2-40B4-BE49-F238E27FC236}">
                <a16:creationId xmlns:a16="http://schemas.microsoft.com/office/drawing/2014/main" id="{80D1D277-439E-6AF5-B6F9-BB87A1957157}"/>
              </a:ext>
            </a:extLst>
          </p:cNvPr>
          <p:cNvSpPr>
            <a:spLocks noGrp="1"/>
          </p:cNvSpPr>
          <p:nvPr>
            <p:ph type="title"/>
          </p:nvPr>
        </p:nvSpPr>
        <p:spPr/>
        <p:txBody>
          <a:bodyPr/>
          <a:lstStyle/>
          <a:p>
            <a:r>
              <a:rPr lang="en-US" dirty="0"/>
              <a:t>H.O.M.E. Initiative</a:t>
            </a:r>
          </a:p>
        </p:txBody>
      </p:sp>
      <p:sp>
        <p:nvSpPr>
          <p:cNvPr id="13" name="Content Placeholder 2">
            <a:extLst>
              <a:ext uri="{FF2B5EF4-FFF2-40B4-BE49-F238E27FC236}">
                <a16:creationId xmlns:a16="http://schemas.microsoft.com/office/drawing/2014/main" id="{B028C128-32AE-D5A4-2A7B-610CA0BA60FF}"/>
              </a:ext>
            </a:extLst>
          </p:cNvPr>
          <p:cNvSpPr>
            <a:spLocks noGrp="1"/>
          </p:cNvSpPr>
          <p:nvPr>
            <p:ph idx="1"/>
          </p:nvPr>
        </p:nvSpPr>
        <p:spPr>
          <a:xfrm>
            <a:off x="3581402" y="1459890"/>
            <a:ext cx="5194123" cy="626322"/>
          </a:xfrm>
          <a:solidFill>
            <a:schemeClr val="accent1"/>
          </a:solidFill>
        </p:spPr>
        <p:txBody>
          <a:bodyPr anchor="ctr">
            <a:normAutofit/>
          </a:bodyPr>
          <a:lstStyle/>
          <a:p>
            <a:pPr marL="0" indent="0" algn="ctr">
              <a:buNone/>
            </a:pPr>
            <a:r>
              <a:rPr lang="en-US" sz="1800" b="1" dirty="0">
                <a:solidFill>
                  <a:schemeClr val="bg1"/>
                </a:solidFill>
              </a:rPr>
              <a:t>The H.O.M.E. Initiative Report can be found here:</a:t>
            </a:r>
          </a:p>
        </p:txBody>
      </p:sp>
      <p:grpSp>
        <p:nvGrpSpPr>
          <p:cNvPr id="18" name="Group 17">
            <a:extLst>
              <a:ext uri="{FF2B5EF4-FFF2-40B4-BE49-F238E27FC236}">
                <a16:creationId xmlns:a16="http://schemas.microsoft.com/office/drawing/2014/main" id="{60A398ED-86AB-889C-C8DA-8A0E6D758F2C}"/>
              </a:ext>
            </a:extLst>
          </p:cNvPr>
          <p:cNvGrpSpPr/>
          <p:nvPr/>
        </p:nvGrpSpPr>
        <p:grpSpPr>
          <a:xfrm>
            <a:off x="3581403" y="2086212"/>
            <a:ext cx="5194123" cy="2801088"/>
            <a:chOff x="5914886" y="2371192"/>
            <a:chExt cx="5194123" cy="2797188"/>
          </a:xfrm>
        </p:grpSpPr>
        <p:sp>
          <p:nvSpPr>
            <p:cNvPr id="15" name="Rectangle 14">
              <a:extLst>
                <a:ext uri="{FF2B5EF4-FFF2-40B4-BE49-F238E27FC236}">
                  <a16:creationId xmlns:a16="http://schemas.microsoft.com/office/drawing/2014/main" id="{2C6DCEB6-1948-CE85-9F54-09DEEFAD8046}"/>
                </a:ext>
              </a:extLst>
            </p:cNvPr>
            <p:cNvSpPr/>
            <p:nvPr/>
          </p:nvSpPr>
          <p:spPr>
            <a:xfrm>
              <a:off x="5914886" y="2371192"/>
              <a:ext cx="5194123" cy="2797188"/>
            </a:xfrm>
            <a:prstGeom prst="rect">
              <a:avLst/>
            </a:prstGeom>
            <a:solidFill>
              <a:schemeClr val="bg1">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qr code on a white background&#10;&#10;AI-generated content may be incorrect.">
              <a:extLst>
                <a:ext uri="{FF2B5EF4-FFF2-40B4-BE49-F238E27FC236}">
                  <a16:creationId xmlns:a16="http://schemas.microsoft.com/office/drawing/2014/main" id="{84D1FF44-A65F-8443-3A00-762EB0CF5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3875" y="2618868"/>
              <a:ext cx="2216145" cy="2301838"/>
            </a:xfrm>
            <a:prstGeom prst="rect">
              <a:avLst/>
            </a:prstGeom>
          </p:spPr>
        </p:pic>
      </p:grpSp>
      <p:sp>
        <p:nvSpPr>
          <p:cNvPr id="3" name="Content Placeholder 2">
            <a:extLst>
              <a:ext uri="{FF2B5EF4-FFF2-40B4-BE49-F238E27FC236}">
                <a16:creationId xmlns:a16="http://schemas.microsoft.com/office/drawing/2014/main" id="{A24AB871-4F24-C440-182A-AEE69C605334}"/>
              </a:ext>
            </a:extLst>
          </p:cNvPr>
          <p:cNvSpPr txBox="1">
            <a:spLocks/>
          </p:cNvSpPr>
          <p:nvPr/>
        </p:nvSpPr>
        <p:spPr>
          <a:xfrm>
            <a:off x="3581402" y="4982297"/>
            <a:ext cx="5194123" cy="415813"/>
          </a:xfrm>
          <a:prstGeom prst="rect">
            <a:avLst/>
          </a:prstGeom>
          <a:solidFill>
            <a:schemeClr val="accent1"/>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bg1"/>
                </a:solidFill>
              </a:rPr>
              <a:t>Questions or Comments:</a:t>
            </a:r>
          </a:p>
        </p:txBody>
      </p:sp>
      <p:sp>
        <p:nvSpPr>
          <p:cNvPr id="8" name="Rectangle 7">
            <a:extLst>
              <a:ext uri="{FF2B5EF4-FFF2-40B4-BE49-F238E27FC236}">
                <a16:creationId xmlns:a16="http://schemas.microsoft.com/office/drawing/2014/main" id="{06021588-AC74-2AA5-1FD8-8D326D00F33F}"/>
              </a:ext>
            </a:extLst>
          </p:cNvPr>
          <p:cNvSpPr/>
          <p:nvPr/>
        </p:nvSpPr>
        <p:spPr>
          <a:xfrm>
            <a:off x="3581402" y="5392914"/>
            <a:ext cx="5194123" cy="905252"/>
          </a:xfrm>
          <a:prstGeom prst="rect">
            <a:avLst/>
          </a:prstGeom>
          <a:solidFill>
            <a:schemeClr val="bg1">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Email us at</a:t>
            </a:r>
          </a:p>
          <a:p>
            <a:pPr algn="ctr"/>
            <a:r>
              <a:rPr lang="en-US" sz="1800" b="1" u="sng" dirty="0">
                <a:solidFill>
                  <a:srgbClr val="467886"/>
                </a:solidFill>
                <a:effectLst/>
                <a:latin typeface="Segoe UI" panose="020B0502040204020203" pitchFamily="34" charset="0"/>
                <a:ea typeface="Aptos" panose="020B0004020202020204" pitchFamily="34" charset="0"/>
                <a:cs typeface="Aptos" panose="020B0004020202020204" pitchFamily="34" charset="0"/>
                <a:hlinkClick r:id="rId4"/>
              </a:rPr>
              <a:t>HOMEInitiative@phila.gov</a:t>
            </a:r>
            <a:endParaRPr lang="en-US" sz="1800" b="1"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277466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C0DF8-52A3-7C7E-ACA5-006CBBE358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302564-A5AA-0681-816C-2E2F6D1D24AD}"/>
              </a:ext>
            </a:extLst>
          </p:cNvPr>
          <p:cNvSpPr>
            <a:spLocks noGrp="1"/>
          </p:cNvSpPr>
          <p:nvPr>
            <p:ph type="title"/>
          </p:nvPr>
        </p:nvSpPr>
        <p:spPr/>
        <p:txBody>
          <a:bodyPr/>
          <a:lstStyle/>
          <a:p>
            <a:r>
              <a:rPr lang="en-US" dirty="0"/>
              <a:t>Questions</a:t>
            </a:r>
          </a:p>
        </p:txBody>
      </p:sp>
      <p:sp>
        <p:nvSpPr>
          <p:cNvPr id="2" name="Footer Placeholder 4">
            <a:extLst>
              <a:ext uri="{FF2B5EF4-FFF2-40B4-BE49-F238E27FC236}">
                <a16:creationId xmlns:a16="http://schemas.microsoft.com/office/drawing/2014/main" id="{E63A9A6F-D519-08B5-303F-815A5F558D72}"/>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Philadelphia H.O.M.E. Initiative</a:t>
            </a:r>
          </a:p>
        </p:txBody>
      </p:sp>
      <p:sp>
        <p:nvSpPr>
          <p:cNvPr id="3" name="Slide Number Placeholder 2">
            <a:extLst>
              <a:ext uri="{FF2B5EF4-FFF2-40B4-BE49-F238E27FC236}">
                <a16:creationId xmlns:a16="http://schemas.microsoft.com/office/drawing/2014/main" id="{2DF0DBE6-1763-12B0-FCA3-0A39062AF946}"/>
              </a:ext>
            </a:extLst>
          </p:cNvPr>
          <p:cNvSpPr>
            <a:spLocks noGrp="1"/>
          </p:cNvSpPr>
          <p:nvPr>
            <p:ph type="sldNum" sz="quarter" idx="12"/>
          </p:nvPr>
        </p:nvSpPr>
        <p:spPr/>
        <p:txBody>
          <a:bodyPr/>
          <a:lstStyle/>
          <a:p>
            <a:fld id="{97586EE6-E982-4B55-865E-DD5294D17279}" type="slidenum">
              <a:rPr lang="en-US" smtClean="0"/>
              <a:t>27</a:t>
            </a:fld>
            <a:endParaRPr lang="en-US"/>
          </a:p>
        </p:txBody>
      </p:sp>
    </p:spTree>
    <p:extLst>
      <p:ext uri="{BB962C8B-B14F-4D97-AF65-F5344CB8AC3E}">
        <p14:creationId xmlns:p14="http://schemas.microsoft.com/office/powerpoint/2010/main" val="210888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B04F45-EBAD-1B73-701E-10FE50C4C34C}"/>
              </a:ext>
            </a:extLst>
          </p:cNvPr>
          <p:cNvSpPr>
            <a:spLocks noGrp="1"/>
          </p:cNvSpPr>
          <p:nvPr>
            <p:ph type="sldNum" sz="quarter" idx="12"/>
          </p:nvPr>
        </p:nvSpPr>
        <p:spPr/>
        <p:txBody>
          <a:bodyPr/>
          <a:lstStyle/>
          <a:p>
            <a:fld id="{97586EE6-E982-4B55-865E-DD5294D17279}" type="slidenum">
              <a:rPr lang="en-US" smtClean="0"/>
              <a:t>3</a:t>
            </a:fld>
            <a:endParaRPr lang="en-US"/>
          </a:p>
        </p:txBody>
      </p:sp>
      <p:sp>
        <p:nvSpPr>
          <p:cNvPr id="6" name="Title 2">
            <a:extLst>
              <a:ext uri="{FF2B5EF4-FFF2-40B4-BE49-F238E27FC236}">
                <a16:creationId xmlns:a16="http://schemas.microsoft.com/office/drawing/2014/main" id="{F6BEEF83-D6C2-938C-E2BC-F665A498167B}"/>
              </a:ext>
            </a:extLst>
          </p:cNvPr>
          <p:cNvSpPr>
            <a:spLocks noGrp="1"/>
          </p:cNvSpPr>
          <p:nvPr>
            <p:ph type="title"/>
          </p:nvPr>
        </p:nvSpPr>
        <p:spPr>
          <a:xfrm>
            <a:off x="0" y="0"/>
            <a:ext cx="12192000" cy="1325563"/>
          </a:xfrm>
        </p:spPr>
        <p:txBody>
          <a:bodyPr>
            <a:normAutofit/>
          </a:bodyPr>
          <a:lstStyle/>
          <a:p>
            <a:r>
              <a:rPr lang="en-US" sz="2800" dirty="0">
                <a:effectLst>
                  <a:outerShdw blurRad="38100" dist="38100" dir="2700000" algn="tl">
                    <a:srgbClr val="000000">
                      <a:alpha val="43137"/>
                    </a:srgbClr>
                  </a:outerShdw>
                </a:effectLst>
              </a:rPr>
              <a:t>H.O.M.E. Initiative: the Housing Plan for 30,000 Units</a:t>
            </a:r>
          </a:p>
        </p:txBody>
      </p:sp>
      <p:sp>
        <p:nvSpPr>
          <p:cNvPr id="7" name="TextBox 6">
            <a:extLst>
              <a:ext uri="{FF2B5EF4-FFF2-40B4-BE49-F238E27FC236}">
                <a16:creationId xmlns:a16="http://schemas.microsoft.com/office/drawing/2014/main" id="{04C6F7AA-16A3-ACD8-6613-E2384B035D9F}"/>
              </a:ext>
            </a:extLst>
          </p:cNvPr>
          <p:cNvSpPr txBox="1"/>
          <p:nvPr/>
        </p:nvSpPr>
        <p:spPr>
          <a:xfrm>
            <a:off x="640080" y="1764793"/>
            <a:ext cx="6181344"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kern="0" dirty="0">
                <a:solidFill>
                  <a:srgbClr val="000000"/>
                </a:solidFill>
                <a:cs typeface="Arial"/>
                <a:sym typeface="Arial"/>
              </a:rPr>
              <a:t>Mayor Parker’s </a:t>
            </a:r>
            <a:r>
              <a:rPr lang="en-US" sz="2400" b="1" kern="0" dirty="0">
                <a:solidFill>
                  <a:srgbClr val="F3850D"/>
                </a:solidFill>
                <a:cs typeface="Arial"/>
                <a:sym typeface="Arial"/>
              </a:rPr>
              <a:t>Housing Opportunities Made Easy (H.O.M.E.) Plan </a:t>
            </a:r>
            <a:r>
              <a:rPr lang="en-US" sz="2400" kern="0" dirty="0">
                <a:solidFill>
                  <a:srgbClr val="000000"/>
                </a:solidFill>
                <a:cs typeface="Arial"/>
                <a:sym typeface="Arial"/>
              </a:rPr>
              <a:t>recognizes housing is the key to ensuring our city is the most competitive, quality place for our people of today and tomorrow.</a:t>
            </a:r>
          </a:p>
          <a:p>
            <a:endParaRPr lang="en-US" sz="2400" kern="0" dirty="0">
              <a:solidFill>
                <a:srgbClr val="000000"/>
              </a:solidFill>
              <a:cs typeface="Arial"/>
              <a:sym typeface="Arial"/>
            </a:endParaRPr>
          </a:p>
          <a:p>
            <a:r>
              <a:rPr lang="en-US" sz="2400" kern="0" dirty="0">
                <a:solidFill>
                  <a:srgbClr val="000000"/>
                </a:solidFill>
                <a:cs typeface="Arial"/>
                <a:sym typeface="Arial"/>
              </a:rPr>
              <a:t>This plan, a key element of ensuring that there is economic opportunity for all, makes access to affordable, attainable, quality, safe, healthy, and resilient housing a top priority. </a:t>
            </a:r>
            <a:endParaRPr lang="en-US" sz="2400" kern="0" dirty="0">
              <a:solidFill>
                <a:srgbClr val="595959"/>
              </a:solidFill>
              <a:cs typeface="Arial"/>
              <a:sym typeface="Arial"/>
            </a:endParaRPr>
          </a:p>
        </p:txBody>
      </p:sp>
      <p:pic>
        <p:nvPicPr>
          <p:cNvPr id="8" name="Picture 7">
            <a:extLst>
              <a:ext uri="{FF2B5EF4-FFF2-40B4-BE49-F238E27FC236}">
                <a16:creationId xmlns:a16="http://schemas.microsoft.com/office/drawing/2014/main" id="{4CE130BA-A1D6-95B4-CD30-F3B98E2BFA88}"/>
              </a:ext>
            </a:extLst>
          </p:cNvPr>
          <p:cNvPicPr>
            <a:picLocks noChangeAspect="1"/>
          </p:cNvPicPr>
          <p:nvPr/>
        </p:nvPicPr>
        <p:blipFill>
          <a:blip r:embed="rId3"/>
          <a:stretch>
            <a:fillRect/>
          </a:stretch>
        </p:blipFill>
        <p:spPr>
          <a:xfrm>
            <a:off x="7183973" y="1844443"/>
            <a:ext cx="3749365" cy="3358493"/>
          </a:xfrm>
          <a:prstGeom prst="rect">
            <a:avLst/>
          </a:prstGeom>
        </p:spPr>
      </p:pic>
    </p:spTree>
    <p:extLst>
      <p:ext uri="{BB962C8B-B14F-4D97-AF65-F5344CB8AC3E}">
        <p14:creationId xmlns:p14="http://schemas.microsoft.com/office/powerpoint/2010/main" val="1545935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303184-79E3-3598-F428-825F19519818}"/>
              </a:ext>
            </a:extLst>
          </p:cNvPr>
          <p:cNvSpPr>
            <a:spLocks noGrp="1"/>
          </p:cNvSpPr>
          <p:nvPr>
            <p:ph type="title"/>
          </p:nvPr>
        </p:nvSpPr>
        <p:spPr/>
        <p:txBody>
          <a:bodyPr/>
          <a:lstStyle/>
          <a:p>
            <a:r>
              <a:rPr lang="en-US" dirty="0"/>
              <a:t>North Star Goals</a:t>
            </a:r>
          </a:p>
        </p:txBody>
      </p:sp>
      <p:sp>
        <p:nvSpPr>
          <p:cNvPr id="23" name="Rectangle 1">
            <a:extLst>
              <a:ext uri="{FF2B5EF4-FFF2-40B4-BE49-F238E27FC236}">
                <a16:creationId xmlns:a16="http://schemas.microsoft.com/office/drawing/2014/main" id="{E998197E-6EBB-7EF0-3886-63E8AFE5C181}"/>
              </a:ext>
            </a:extLst>
          </p:cNvPr>
          <p:cNvSpPr>
            <a:spLocks noChangeArrowheads="1"/>
          </p:cNvSpPr>
          <p:nvPr/>
        </p:nvSpPr>
        <p:spPr bwMode="auto">
          <a:xfrm>
            <a:off x="769834" y="31132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TextBox 3">
            <a:extLst>
              <a:ext uri="{FF2B5EF4-FFF2-40B4-BE49-F238E27FC236}">
                <a16:creationId xmlns:a16="http://schemas.microsoft.com/office/drawing/2014/main" id="{300E60A3-F54A-F87F-399C-96E3A2AF71A9}"/>
              </a:ext>
            </a:extLst>
          </p:cNvPr>
          <p:cNvSpPr txBox="1"/>
          <p:nvPr/>
        </p:nvSpPr>
        <p:spPr>
          <a:xfrm>
            <a:off x="308706" y="1449977"/>
            <a:ext cx="11437856" cy="523220"/>
          </a:xfrm>
          <a:prstGeom prst="rect">
            <a:avLst/>
          </a:prstGeom>
          <a:solidFill>
            <a:schemeClr val="bg2">
              <a:lumMod val="9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1"/>
                </a:solidFill>
              </a:rPr>
              <a:t>Funds will be distributed across a multi-pronged approach to address Philadelphia’s housing challenges for renters and homeowners by increasing our city’s investment in seven core pillars, or North Stars:</a:t>
            </a:r>
          </a:p>
        </p:txBody>
      </p:sp>
      <p:graphicFrame>
        <p:nvGraphicFramePr>
          <p:cNvPr id="25" name="Table 24">
            <a:extLst>
              <a:ext uri="{FF2B5EF4-FFF2-40B4-BE49-F238E27FC236}">
                <a16:creationId xmlns:a16="http://schemas.microsoft.com/office/drawing/2014/main" id="{ECD2CF36-127F-061E-5615-812AAF761025}"/>
              </a:ext>
            </a:extLst>
          </p:cNvPr>
          <p:cNvGraphicFramePr>
            <a:graphicFrameLocks noGrp="1"/>
          </p:cNvGraphicFramePr>
          <p:nvPr/>
        </p:nvGraphicFramePr>
        <p:xfrm>
          <a:off x="851630" y="2033998"/>
          <a:ext cx="10894931" cy="487680"/>
        </p:xfrm>
        <a:graphic>
          <a:graphicData uri="http://schemas.openxmlformats.org/drawingml/2006/table">
            <a:tbl>
              <a:tblPr firstRow="1" bandRow="1">
                <a:tableStyleId>{5C22544A-7EE6-4342-B048-85BDC9FD1C3A}</a:tableStyleId>
              </a:tblPr>
              <a:tblGrid>
                <a:gridCol w="10894931">
                  <a:extLst>
                    <a:ext uri="{9D8B030D-6E8A-4147-A177-3AD203B41FA5}">
                      <a16:colId xmlns:a16="http://schemas.microsoft.com/office/drawing/2014/main" val="318959164"/>
                    </a:ext>
                  </a:extLst>
                </a:gridCol>
              </a:tblGrid>
              <a:tr h="370840">
                <a:tc>
                  <a:txBody>
                    <a:bodyPr/>
                    <a:lstStyle/>
                    <a:p>
                      <a:r>
                        <a:rPr lang="en-US" sz="1400">
                          <a:solidFill>
                            <a:schemeClr val="tx1"/>
                          </a:solidFill>
                        </a:rPr>
                        <a:t>Preserve our homes</a:t>
                      </a:r>
                    </a:p>
                    <a:p>
                      <a:r>
                        <a:rPr lang="en-US" sz="1200" b="0">
                          <a:solidFill>
                            <a:schemeClr val="tx1"/>
                          </a:solidFill>
                        </a:rPr>
                        <a:t>Philadelphia has an older housing stock. Make sure our homes stay livable, healthy, quality, and safe.</a:t>
                      </a:r>
                    </a:p>
                  </a:txBody>
                  <a:tcPr>
                    <a:lnB w="28575" cap="flat" cmpd="sng" algn="ctr">
                      <a:solidFill>
                        <a:srgbClr val="FFC000"/>
                      </a:solidFill>
                      <a:prstDash val="solid"/>
                      <a:round/>
                      <a:headEnd type="none" w="med" len="med"/>
                      <a:tailEnd type="none" w="med" len="med"/>
                    </a:lnB>
                    <a:noFill/>
                  </a:tcPr>
                </a:tc>
                <a:extLst>
                  <a:ext uri="{0D108BD9-81ED-4DB2-BD59-A6C34878D82A}">
                    <a16:rowId xmlns:a16="http://schemas.microsoft.com/office/drawing/2014/main" val="1223706126"/>
                  </a:ext>
                </a:extLst>
              </a:tr>
            </a:tbl>
          </a:graphicData>
        </a:graphic>
      </p:graphicFrame>
      <p:graphicFrame>
        <p:nvGraphicFramePr>
          <p:cNvPr id="26" name="Table 25">
            <a:extLst>
              <a:ext uri="{FF2B5EF4-FFF2-40B4-BE49-F238E27FC236}">
                <a16:creationId xmlns:a16="http://schemas.microsoft.com/office/drawing/2014/main" id="{AB3FA2E3-1A2A-B576-2954-1BA7E789EF32}"/>
              </a:ext>
            </a:extLst>
          </p:cNvPr>
          <p:cNvGraphicFramePr>
            <a:graphicFrameLocks noGrp="1"/>
          </p:cNvGraphicFramePr>
          <p:nvPr/>
        </p:nvGraphicFramePr>
        <p:xfrm>
          <a:off x="851630" y="2639389"/>
          <a:ext cx="10894931" cy="487680"/>
        </p:xfrm>
        <a:graphic>
          <a:graphicData uri="http://schemas.openxmlformats.org/drawingml/2006/table">
            <a:tbl>
              <a:tblPr firstRow="1" bandRow="1">
                <a:tableStyleId>{5C22544A-7EE6-4342-B048-85BDC9FD1C3A}</a:tableStyleId>
              </a:tblPr>
              <a:tblGrid>
                <a:gridCol w="10894931">
                  <a:extLst>
                    <a:ext uri="{9D8B030D-6E8A-4147-A177-3AD203B41FA5}">
                      <a16:colId xmlns:a16="http://schemas.microsoft.com/office/drawing/2014/main" val="318959164"/>
                    </a:ext>
                  </a:extLst>
                </a:gridCol>
              </a:tblGrid>
              <a:tr h="370840">
                <a:tc>
                  <a:txBody>
                    <a:bodyPr/>
                    <a:lstStyle/>
                    <a:p>
                      <a:r>
                        <a:rPr lang="en-US" sz="1400" dirty="0">
                          <a:solidFill>
                            <a:schemeClr val="tx1"/>
                          </a:solidFill>
                        </a:rPr>
                        <a:t>Make our homes more affordable</a:t>
                      </a:r>
                    </a:p>
                    <a:p>
                      <a:r>
                        <a:rPr lang="en-US" sz="1200" b="0" dirty="0">
                          <a:solidFill>
                            <a:schemeClr val="tx1"/>
                          </a:solidFill>
                        </a:rPr>
                        <a:t>All Philadelphians should be able to afford a quality home in a community that is rich with amenities and access to jobs.</a:t>
                      </a:r>
                    </a:p>
                  </a:txBody>
                  <a:tcPr>
                    <a:lnB w="28575" cap="flat" cmpd="sng" algn="ctr">
                      <a:solidFill>
                        <a:srgbClr val="FFC000"/>
                      </a:solidFill>
                      <a:prstDash val="solid"/>
                      <a:round/>
                      <a:headEnd type="none" w="med" len="med"/>
                      <a:tailEnd type="none" w="med" len="med"/>
                    </a:lnB>
                    <a:noFill/>
                  </a:tcPr>
                </a:tc>
                <a:extLst>
                  <a:ext uri="{0D108BD9-81ED-4DB2-BD59-A6C34878D82A}">
                    <a16:rowId xmlns:a16="http://schemas.microsoft.com/office/drawing/2014/main" val="1223706126"/>
                  </a:ext>
                </a:extLst>
              </a:tr>
            </a:tbl>
          </a:graphicData>
        </a:graphic>
      </p:graphicFrame>
      <p:graphicFrame>
        <p:nvGraphicFramePr>
          <p:cNvPr id="27" name="Table 26">
            <a:extLst>
              <a:ext uri="{FF2B5EF4-FFF2-40B4-BE49-F238E27FC236}">
                <a16:creationId xmlns:a16="http://schemas.microsoft.com/office/drawing/2014/main" id="{DB7D0D68-E32F-E77A-29CE-FDA17F1F47DF}"/>
              </a:ext>
            </a:extLst>
          </p:cNvPr>
          <p:cNvGraphicFramePr>
            <a:graphicFrameLocks noGrp="1"/>
          </p:cNvGraphicFramePr>
          <p:nvPr/>
        </p:nvGraphicFramePr>
        <p:xfrm>
          <a:off x="851630" y="3244780"/>
          <a:ext cx="10894931" cy="487680"/>
        </p:xfrm>
        <a:graphic>
          <a:graphicData uri="http://schemas.openxmlformats.org/drawingml/2006/table">
            <a:tbl>
              <a:tblPr firstRow="1" bandRow="1">
                <a:tableStyleId>{5C22544A-7EE6-4342-B048-85BDC9FD1C3A}</a:tableStyleId>
              </a:tblPr>
              <a:tblGrid>
                <a:gridCol w="10894931">
                  <a:extLst>
                    <a:ext uri="{9D8B030D-6E8A-4147-A177-3AD203B41FA5}">
                      <a16:colId xmlns:a16="http://schemas.microsoft.com/office/drawing/2014/main" val="318959164"/>
                    </a:ext>
                  </a:extLst>
                </a:gridCol>
              </a:tblGrid>
              <a:tr h="370840">
                <a:tc>
                  <a:txBody>
                    <a:bodyPr/>
                    <a:lstStyle/>
                    <a:p>
                      <a:r>
                        <a:rPr lang="en-US" sz="1400" dirty="0">
                          <a:solidFill>
                            <a:schemeClr val="tx1"/>
                          </a:solidFill>
                        </a:rPr>
                        <a:t>Build more housing</a:t>
                      </a:r>
                    </a:p>
                    <a:p>
                      <a:r>
                        <a:rPr lang="en-US" sz="1200" b="0" dirty="0">
                          <a:solidFill>
                            <a:schemeClr val="tx1"/>
                          </a:solidFill>
                        </a:rPr>
                        <a:t>We need more housing at all income levels and in all neighborhoods. Let’s unlock the potential of our land to build more housing supply.</a:t>
                      </a:r>
                    </a:p>
                  </a:txBody>
                  <a:tcPr>
                    <a:lnB w="28575" cap="flat" cmpd="sng" algn="ctr">
                      <a:solidFill>
                        <a:srgbClr val="FFC000"/>
                      </a:solidFill>
                      <a:prstDash val="solid"/>
                      <a:round/>
                      <a:headEnd type="none" w="med" len="med"/>
                      <a:tailEnd type="none" w="med" len="med"/>
                    </a:lnB>
                    <a:noFill/>
                  </a:tcPr>
                </a:tc>
                <a:extLst>
                  <a:ext uri="{0D108BD9-81ED-4DB2-BD59-A6C34878D82A}">
                    <a16:rowId xmlns:a16="http://schemas.microsoft.com/office/drawing/2014/main" val="1223706126"/>
                  </a:ext>
                </a:extLst>
              </a:tr>
            </a:tbl>
          </a:graphicData>
        </a:graphic>
      </p:graphicFrame>
      <p:graphicFrame>
        <p:nvGraphicFramePr>
          <p:cNvPr id="28" name="Table 27">
            <a:extLst>
              <a:ext uri="{FF2B5EF4-FFF2-40B4-BE49-F238E27FC236}">
                <a16:creationId xmlns:a16="http://schemas.microsoft.com/office/drawing/2014/main" id="{78279327-F967-C8DD-1D96-CF1C6AE65449}"/>
              </a:ext>
            </a:extLst>
          </p:cNvPr>
          <p:cNvGraphicFramePr>
            <a:graphicFrameLocks noGrp="1"/>
          </p:cNvGraphicFramePr>
          <p:nvPr/>
        </p:nvGraphicFramePr>
        <p:xfrm>
          <a:off x="851630" y="3850171"/>
          <a:ext cx="10894931" cy="487680"/>
        </p:xfrm>
        <a:graphic>
          <a:graphicData uri="http://schemas.openxmlformats.org/drawingml/2006/table">
            <a:tbl>
              <a:tblPr firstRow="1" bandRow="1">
                <a:tableStyleId>{5C22544A-7EE6-4342-B048-85BDC9FD1C3A}</a:tableStyleId>
              </a:tblPr>
              <a:tblGrid>
                <a:gridCol w="10894931">
                  <a:extLst>
                    <a:ext uri="{9D8B030D-6E8A-4147-A177-3AD203B41FA5}">
                      <a16:colId xmlns:a16="http://schemas.microsoft.com/office/drawing/2014/main" val="318959164"/>
                    </a:ext>
                  </a:extLst>
                </a:gridCol>
              </a:tblGrid>
              <a:tr h="370840">
                <a:tc>
                  <a:txBody>
                    <a:bodyPr/>
                    <a:lstStyle/>
                    <a:p>
                      <a:r>
                        <a:rPr lang="en-US" sz="1400" dirty="0">
                          <a:solidFill>
                            <a:schemeClr val="tx1"/>
                          </a:solidFill>
                        </a:rPr>
                        <a:t>Make the City work better for the people</a:t>
                      </a:r>
                    </a:p>
                    <a:p>
                      <a:r>
                        <a:rPr lang="en-US" sz="1200" b="0" dirty="0">
                          <a:solidFill>
                            <a:schemeClr val="tx1"/>
                          </a:solidFill>
                        </a:rPr>
                        <a:t>Our government is responsive to you. Whether you’re a homeowner, renter, landlord, or developer, we must provide a high level of customer service.</a:t>
                      </a:r>
                    </a:p>
                  </a:txBody>
                  <a:tcPr>
                    <a:lnB w="28575" cap="flat" cmpd="sng" algn="ctr">
                      <a:solidFill>
                        <a:srgbClr val="FFC000"/>
                      </a:solidFill>
                      <a:prstDash val="solid"/>
                      <a:round/>
                      <a:headEnd type="none" w="med" len="med"/>
                      <a:tailEnd type="none" w="med" len="med"/>
                    </a:lnB>
                    <a:noFill/>
                  </a:tcPr>
                </a:tc>
                <a:extLst>
                  <a:ext uri="{0D108BD9-81ED-4DB2-BD59-A6C34878D82A}">
                    <a16:rowId xmlns:a16="http://schemas.microsoft.com/office/drawing/2014/main" val="1223706126"/>
                  </a:ext>
                </a:extLst>
              </a:tr>
            </a:tbl>
          </a:graphicData>
        </a:graphic>
      </p:graphicFrame>
      <p:graphicFrame>
        <p:nvGraphicFramePr>
          <p:cNvPr id="29" name="Table 28">
            <a:extLst>
              <a:ext uri="{FF2B5EF4-FFF2-40B4-BE49-F238E27FC236}">
                <a16:creationId xmlns:a16="http://schemas.microsoft.com/office/drawing/2014/main" id="{B899E34C-39E2-31B6-E20F-7A0FB856EF1D}"/>
              </a:ext>
            </a:extLst>
          </p:cNvPr>
          <p:cNvGraphicFramePr>
            <a:graphicFrameLocks noGrp="1"/>
          </p:cNvGraphicFramePr>
          <p:nvPr/>
        </p:nvGraphicFramePr>
        <p:xfrm>
          <a:off x="851630" y="4455562"/>
          <a:ext cx="10894931" cy="487680"/>
        </p:xfrm>
        <a:graphic>
          <a:graphicData uri="http://schemas.openxmlformats.org/drawingml/2006/table">
            <a:tbl>
              <a:tblPr firstRow="1" bandRow="1">
                <a:tableStyleId>{5C22544A-7EE6-4342-B048-85BDC9FD1C3A}</a:tableStyleId>
              </a:tblPr>
              <a:tblGrid>
                <a:gridCol w="10894931">
                  <a:extLst>
                    <a:ext uri="{9D8B030D-6E8A-4147-A177-3AD203B41FA5}">
                      <a16:colId xmlns:a16="http://schemas.microsoft.com/office/drawing/2014/main" val="318959164"/>
                    </a:ext>
                  </a:extLst>
                </a:gridCol>
              </a:tblGrid>
              <a:tr h="370840">
                <a:tc>
                  <a:txBody>
                    <a:bodyPr/>
                    <a:lstStyle/>
                    <a:p>
                      <a:r>
                        <a:rPr lang="en-US" sz="1400" dirty="0">
                          <a:solidFill>
                            <a:schemeClr val="tx1"/>
                          </a:solidFill>
                        </a:rPr>
                        <a:t>Prevent housing instability and homelessness</a:t>
                      </a:r>
                    </a:p>
                    <a:p>
                      <a:r>
                        <a:rPr lang="en-US" sz="1200" b="0" dirty="0">
                          <a:solidFill>
                            <a:schemeClr val="tx1"/>
                          </a:solidFill>
                        </a:rPr>
                        <a:t>Nobody in Philadelphia should be homeless, or fear losing their home. We need to reduce housing instability and prevent homelessness.</a:t>
                      </a:r>
                    </a:p>
                  </a:txBody>
                  <a:tcPr>
                    <a:lnB w="28575" cap="flat" cmpd="sng" algn="ctr">
                      <a:solidFill>
                        <a:srgbClr val="FFC000"/>
                      </a:solidFill>
                      <a:prstDash val="solid"/>
                      <a:round/>
                      <a:headEnd type="none" w="med" len="med"/>
                      <a:tailEnd type="none" w="med" len="med"/>
                    </a:lnB>
                    <a:noFill/>
                  </a:tcPr>
                </a:tc>
                <a:extLst>
                  <a:ext uri="{0D108BD9-81ED-4DB2-BD59-A6C34878D82A}">
                    <a16:rowId xmlns:a16="http://schemas.microsoft.com/office/drawing/2014/main" val="1223706126"/>
                  </a:ext>
                </a:extLst>
              </a:tr>
            </a:tbl>
          </a:graphicData>
        </a:graphic>
      </p:graphicFrame>
      <p:graphicFrame>
        <p:nvGraphicFramePr>
          <p:cNvPr id="30" name="Table 29">
            <a:extLst>
              <a:ext uri="{FF2B5EF4-FFF2-40B4-BE49-F238E27FC236}">
                <a16:creationId xmlns:a16="http://schemas.microsoft.com/office/drawing/2014/main" id="{99EA3F91-A0D6-A7DD-EA81-99BF6350C14C}"/>
              </a:ext>
            </a:extLst>
          </p:cNvPr>
          <p:cNvGraphicFramePr>
            <a:graphicFrameLocks noGrp="1"/>
          </p:cNvGraphicFramePr>
          <p:nvPr/>
        </p:nvGraphicFramePr>
        <p:xfrm>
          <a:off x="851630" y="5060953"/>
          <a:ext cx="10894931" cy="487680"/>
        </p:xfrm>
        <a:graphic>
          <a:graphicData uri="http://schemas.openxmlformats.org/drawingml/2006/table">
            <a:tbl>
              <a:tblPr firstRow="1" bandRow="1">
                <a:tableStyleId>{5C22544A-7EE6-4342-B048-85BDC9FD1C3A}</a:tableStyleId>
              </a:tblPr>
              <a:tblGrid>
                <a:gridCol w="10894931">
                  <a:extLst>
                    <a:ext uri="{9D8B030D-6E8A-4147-A177-3AD203B41FA5}">
                      <a16:colId xmlns:a16="http://schemas.microsoft.com/office/drawing/2014/main" val="318959164"/>
                    </a:ext>
                  </a:extLst>
                </a:gridCol>
              </a:tblGrid>
              <a:tr h="370840">
                <a:tc>
                  <a:txBody>
                    <a:bodyPr/>
                    <a:lstStyle/>
                    <a:p>
                      <a:r>
                        <a:rPr lang="en-US" sz="1400">
                          <a:solidFill>
                            <a:schemeClr val="tx1"/>
                          </a:solidFill>
                        </a:rPr>
                        <a:t>Make our homes and communities resilient</a:t>
                      </a:r>
                    </a:p>
                    <a:p>
                      <a:r>
                        <a:rPr lang="en-US" sz="1200" b="0">
                          <a:solidFill>
                            <a:schemeClr val="tx1"/>
                          </a:solidFill>
                        </a:rPr>
                        <a:t>Philadelphia is investing in its infrastructure and housing to ensure that it is in good repair and resilient from disasters like storms and flooding.</a:t>
                      </a:r>
                    </a:p>
                  </a:txBody>
                  <a:tcPr>
                    <a:lnB w="28575" cap="flat" cmpd="sng" algn="ctr">
                      <a:solidFill>
                        <a:srgbClr val="FFC000"/>
                      </a:solidFill>
                      <a:prstDash val="solid"/>
                      <a:round/>
                      <a:headEnd type="none" w="med" len="med"/>
                      <a:tailEnd type="none" w="med" len="med"/>
                    </a:lnB>
                    <a:noFill/>
                  </a:tcPr>
                </a:tc>
                <a:extLst>
                  <a:ext uri="{0D108BD9-81ED-4DB2-BD59-A6C34878D82A}">
                    <a16:rowId xmlns:a16="http://schemas.microsoft.com/office/drawing/2014/main" val="1223706126"/>
                  </a:ext>
                </a:extLst>
              </a:tr>
            </a:tbl>
          </a:graphicData>
        </a:graphic>
      </p:graphicFrame>
      <p:graphicFrame>
        <p:nvGraphicFramePr>
          <p:cNvPr id="31" name="Table 30">
            <a:extLst>
              <a:ext uri="{FF2B5EF4-FFF2-40B4-BE49-F238E27FC236}">
                <a16:creationId xmlns:a16="http://schemas.microsoft.com/office/drawing/2014/main" id="{B3D65D4A-01F7-9F13-87B0-7E930C46AED4}"/>
              </a:ext>
            </a:extLst>
          </p:cNvPr>
          <p:cNvGraphicFramePr>
            <a:graphicFrameLocks noGrp="1"/>
          </p:cNvGraphicFramePr>
          <p:nvPr/>
        </p:nvGraphicFramePr>
        <p:xfrm>
          <a:off x="851630" y="5666344"/>
          <a:ext cx="10894931" cy="487680"/>
        </p:xfrm>
        <a:graphic>
          <a:graphicData uri="http://schemas.openxmlformats.org/drawingml/2006/table">
            <a:tbl>
              <a:tblPr firstRow="1" bandRow="1">
                <a:tableStyleId>{5C22544A-7EE6-4342-B048-85BDC9FD1C3A}</a:tableStyleId>
              </a:tblPr>
              <a:tblGrid>
                <a:gridCol w="10894931">
                  <a:extLst>
                    <a:ext uri="{9D8B030D-6E8A-4147-A177-3AD203B41FA5}">
                      <a16:colId xmlns:a16="http://schemas.microsoft.com/office/drawing/2014/main" val="318959164"/>
                    </a:ext>
                  </a:extLst>
                </a:gridCol>
              </a:tblGrid>
              <a:tr h="370840">
                <a:tc>
                  <a:txBody>
                    <a:bodyPr/>
                    <a:lstStyle/>
                    <a:p>
                      <a:r>
                        <a:rPr lang="en-US" sz="1400">
                          <a:solidFill>
                            <a:schemeClr val="tx1"/>
                          </a:solidFill>
                        </a:rPr>
                        <a:t>Reduce blight and improve our communities</a:t>
                      </a:r>
                    </a:p>
                    <a:p>
                      <a:r>
                        <a:rPr lang="en-US" sz="1200" b="0">
                          <a:solidFill>
                            <a:schemeClr val="tx1"/>
                          </a:solidFill>
                        </a:rPr>
                        <a:t>Quality housing relies on strong communities. We need to redevelop our vacant lots and buildings, and invest in beautifying our blocks.</a:t>
                      </a:r>
                    </a:p>
                  </a:txBody>
                  <a:tcPr>
                    <a:lnB w="28575" cap="flat" cmpd="sng" algn="ctr">
                      <a:solidFill>
                        <a:srgbClr val="FFC000"/>
                      </a:solidFill>
                      <a:prstDash val="solid"/>
                      <a:round/>
                      <a:headEnd type="none" w="med" len="med"/>
                      <a:tailEnd type="none" w="med" len="med"/>
                    </a:lnB>
                    <a:noFill/>
                  </a:tcPr>
                </a:tc>
                <a:extLst>
                  <a:ext uri="{0D108BD9-81ED-4DB2-BD59-A6C34878D82A}">
                    <a16:rowId xmlns:a16="http://schemas.microsoft.com/office/drawing/2014/main" val="1223706126"/>
                  </a:ext>
                </a:extLst>
              </a:tr>
            </a:tbl>
          </a:graphicData>
        </a:graphic>
      </p:graphicFrame>
      <p:pic>
        <p:nvPicPr>
          <p:cNvPr id="32" name="Graphic 31" descr="House with solid fill">
            <a:extLst>
              <a:ext uri="{FF2B5EF4-FFF2-40B4-BE49-F238E27FC236}">
                <a16:creationId xmlns:a16="http://schemas.microsoft.com/office/drawing/2014/main" id="{2DEAC097-6CBE-489E-D7E6-1A130EEACA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154" y="2033998"/>
            <a:ext cx="487680" cy="487680"/>
          </a:xfrm>
          <a:prstGeom prst="rect">
            <a:avLst/>
          </a:prstGeom>
        </p:spPr>
      </p:pic>
      <p:pic>
        <p:nvPicPr>
          <p:cNvPr id="33" name="Graphic 32" descr="Money with solid fill">
            <a:extLst>
              <a:ext uri="{FF2B5EF4-FFF2-40B4-BE49-F238E27FC236}">
                <a16:creationId xmlns:a16="http://schemas.microsoft.com/office/drawing/2014/main" id="{4327658F-03DA-F826-BCA7-C4BE328B2D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82154" y="2625594"/>
            <a:ext cx="487680" cy="487680"/>
          </a:xfrm>
          <a:prstGeom prst="rect">
            <a:avLst/>
          </a:prstGeom>
        </p:spPr>
      </p:pic>
      <p:pic>
        <p:nvPicPr>
          <p:cNvPr id="34" name="Graphic 33" descr="Bulldozer with solid fill">
            <a:extLst>
              <a:ext uri="{FF2B5EF4-FFF2-40B4-BE49-F238E27FC236}">
                <a16:creationId xmlns:a16="http://schemas.microsoft.com/office/drawing/2014/main" id="{A04154F6-5097-C191-38A4-FB4A9F18461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82154" y="3218946"/>
            <a:ext cx="487680" cy="487680"/>
          </a:xfrm>
          <a:prstGeom prst="rect">
            <a:avLst/>
          </a:prstGeom>
        </p:spPr>
      </p:pic>
      <p:pic>
        <p:nvPicPr>
          <p:cNvPr id="35" name="Graphic 34" descr="Remote work with solid fill">
            <a:extLst>
              <a:ext uri="{FF2B5EF4-FFF2-40B4-BE49-F238E27FC236}">
                <a16:creationId xmlns:a16="http://schemas.microsoft.com/office/drawing/2014/main" id="{9FF0B955-4B88-1D7D-90EA-3A85EEE4BA1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82154" y="3848047"/>
            <a:ext cx="487680" cy="487680"/>
          </a:xfrm>
          <a:prstGeom prst="rect">
            <a:avLst/>
          </a:prstGeom>
        </p:spPr>
      </p:pic>
      <p:pic>
        <p:nvPicPr>
          <p:cNvPr id="36" name="Graphic 35" descr="Architecture with solid fill">
            <a:extLst>
              <a:ext uri="{FF2B5EF4-FFF2-40B4-BE49-F238E27FC236}">
                <a16:creationId xmlns:a16="http://schemas.microsoft.com/office/drawing/2014/main" id="{157BC20D-DFB2-CE04-571C-9014E5A6183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282154" y="4436512"/>
            <a:ext cx="487680" cy="487680"/>
          </a:xfrm>
          <a:prstGeom prst="rect">
            <a:avLst/>
          </a:prstGeom>
        </p:spPr>
      </p:pic>
      <p:pic>
        <p:nvPicPr>
          <p:cNvPr id="37" name="Graphic 36" descr="Rainy scene with solid fill">
            <a:extLst>
              <a:ext uri="{FF2B5EF4-FFF2-40B4-BE49-F238E27FC236}">
                <a16:creationId xmlns:a16="http://schemas.microsoft.com/office/drawing/2014/main" id="{4D393153-375B-93DC-BE0A-68524DAB921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282154" y="5032378"/>
            <a:ext cx="487680" cy="487680"/>
          </a:xfrm>
          <a:prstGeom prst="rect">
            <a:avLst/>
          </a:prstGeom>
        </p:spPr>
      </p:pic>
      <p:pic>
        <p:nvPicPr>
          <p:cNvPr id="38" name="Graphic 37" descr="Modern architecture with solid fill">
            <a:extLst>
              <a:ext uri="{FF2B5EF4-FFF2-40B4-BE49-F238E27FC236}">
                <a16:creationId xmlns:a16="http://schemas.microsoft.com/office/drawing/2014/main" id="{A115E09A-061D-B4D2-5259-D7DF26BDB98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282154" y="5637769"/>
            <a:ext cx="487680" cy="487680"/>
          </a:xfrm>
          <a:prstGeom prst="rect">
            <a:avLst/>
          </a:prstGeom>
        </p:spPr>
      </p:pic>
      <p:sp>
        <p:nvSpPr>
          <p:cNvPr id="2" name="Slide Number Placeholder 1">
            <a:extLst>
              <a:ext uri="{FF2B5EF4-FFF2-40B4-BE49-F238E27FC236}">
                <a16:creationId xmlns:a16="http://schemas.microsoft.com/office/drawing/2014/main" id="{F2A5232C-C44B-44D8-7ED4-9309EF9C7F75}"/>
              </a:ext>
            </a:extLst>
          </p:cNvPr>
          <p:cNvSpPr>
            <a:spLocks noGrp="1"/>
          </p:cNvSpPr>
          <p:nvPr>
            <p:ph type="sldNum" sz="quarter" idx="12"/>
          </p:nvPr>
        </p:nvSpPr>
        <p:spPr/>
        <p:txBody>
          <a:bodyPr/>
          <a:lstStyle/>
          <a:p>
            <a:fld id="{97586EE6-E982-4B55-865E-DD5294D17279}" type="slidenum">
              <a:rPr lang="en-US" smtClean="0"/>
              <a:t>4</a:t>
            </a:fld>
            <a:endParaRPr lang="en-US"/>
          </a:p>
        </p:txBody>
      </p:sp>
    </p:spTree>
    <p:extLst>
      <p:ext uri="{BB962C8B-B14F-4D97-AF65-F5344CB8AC3E}">
        <p14:creationId xmlns:p14="http://schemas.microsoft.com/office/powerpoint/2010/main" val="2858152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39B071-0E3D-6FE4-6B97-6AFFC5B91AFD}"/>
              </a:ext>
            </a:extLst>
          </p:cNvPr>
          <p:cNvSpPr>
            <a:spLocks noGrp="1"/>
          </p:cNvSpPr>
          <p:nvPr>
            <p:ph type="sldNum" sz="quarter" idx="12"/>
          </p:nvPr>
        </p:nvSpPr>
        <p:spPr/>
        <p:txBody>
          <a:bodyPr/>
          <a:lstStyle/>
          <a:p>
            <a:fld id="{97586EE6-E982-4B55-865E-DD5294D17279}" type="slidenum">
              <a:rPr lang="en-US" smtClean="0"/>
              <a:t>5</a:t>
            </a:fld>
            <a:endParaRPr lang="en-US"/>
          </a:p>
        </p:txBody>
      </p:sp>
      <p:sp>
        <p:nvSpPr>
          <p:cNvPr id="4" name="Title 3">
            <a:extLst>
              <a:ext uri="{FF2B5EF4-FFF2-40B4-BE49-F238E27FC236}">
                <a16:creationId xmlns:a16="http://schemas.microsoft.com/office/drawing/2014/main" id="{EEEB9871-28EB-E61E-BD9E-6FC0F33657EA}"/>
              </a:ext>
            </a:extLst>
          </p:cNvPr>
          <p:cNvSpPr>
            <a:spLocks noGrp="1"/>
          </p:cNvSpPr>
          <p:nvPr>
            <p:ph type="title"/>
          </p:nvPr>
        </p:nvSpPr>
        <p:spPr/>
        <p:txBody>
          <a:bodyPr/>
          <a:lstStyle/>
          <a:p>
            <a:r>
              <a:rPr lang="en-US" dirty="0"/>
              <a:t>Plan Goals:</a:t>
            </a:r>
          </a:p>
        </p:txBody>
      </p:sp>
      <p:sp>
        <p:nvSpPr>
          <p:cNvPr id="6" name="TextBox 5">
            <a:extLst>
              <a:ext uri="{FF2B5EF4-FFF2-40B4-BE49-F238E27FC236}">
                <a16:creationId xmlns:a16="http://schemas.microsoft.com/office/drawing/2014/main" id="{6D515C79-1F9B-214F-2CFC-30A18E7F2063}"/>
              </a:ext>
            </a:extLst>
          </p:cNvPr>
          <p:cNvSpPr txBox="1"/>
          <p:nvPr/>
        </p:nvSpPr>
        <p:spPr>
          <a:xfrm>
            <a:off x="472672" y="1972662"/>
            <a:ext cx="8479301" cy="39568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kern="0" dirty="0">
                <a:solidFill>
                  <a:srgbClr val="000000"/>
                </a:solidFill>
                <a:cs typeface="Arial"/>
                <a:sym typeface="Arial"/>
              </a:rPr>
              <a:t>The goals of the plan will focus on:​</a:t>
            </a:r>
          </a:p>
          <a:p>
            <a:endParaRPr lang="en-US" sz="1400" kern="0" dirty="0">
              <a:solidFill>
                <a:srgbClr val="595959"/>
              </a:solidFill>
              <a:cs typeface="Arial"/>
              <a:sym typeface="Arial"/>
            </a:endParaRPr>
          </a:p>
          <a:p>
            <a:endParaRPr lang="en-US" sz="1400" kern="0" dirty="0">
              <a:solidFill>
                <a:srgbClr val="595959"/>
              </a:solidFill>
              <a:cs typeface="Arial"/>
              <a:sym typeface="Arial"/>
            </a:endParaRPr>
          </a:p>
          <a:p>
            <a:endParaRPr lang="en-US" sz="1400" kern="0" dirty="0">
              <a:solidFill>
                <a:srgbClr val="595959"/>
              </a:solidFill>
              <a:cs typeface="Arial"/>
              <a:sym typeface="Arial"/>
            </a:endParaRPr>
          </a:p>
          <a:p>
            <a:endParaRPr lang="en-US" sz="1400" kern="0" dirty="0">
              <a:solidFill>
                <a:srgbClr val="595959"/>
              </a:solidFill>
              <a:cs typeface="Arial"/>
              <a:sym typeface="Arial"/>
            </a:endParaRPr>
          </a:p>
          <a:p>
            <a:endParaRPr lang="en-US" sz="1400" kern="0" dirty="0">
              <a:solidFill>
                <a:srgbClr val="595959"/>
              </a:solidFill>
              <a:cs typeface="Arial"/>
              <a:sym typeface="Arial"/>
            </a:endParaRPr>
          </a:p>
          <a:p>
            <a:endParaRPr lang="en-US" sz="1400" kern="0" dirty="0">
              <a:solidFill>
                <a:srgbClr val="595959"/>
              </a:solidFill>
              <a:cs typeface="Arial"/>
              <a:sym typeface="Arial"/>
            </a:endParaRPr>
          </a:p>
          <a:p>
            <a:endParaRPr lang="en-US" sz="1400" kern="0" dirty="0">
              <a:solidFill>
                <a:srgbClr val="595959"/>
              </a:solidFill>
              <a:cs typeface="Arial"/>
              <a:sym typeface="Arial"/>
            </a:endParaRPr>
          </a:p>
          <a:p>
            <a:endParaRPr lang="en-US" sz="1400" kern="0" dirty="0">
              <a:solidFill>
                <a:srgbClr val="595959"/>
              </a:solidFill>
              <a:cs typeface="Arial"/>
              <a:sym typeface="Arial"/>
            </a:endParaRPr>
          </a:p>
          <a:p>
            <a:endParaRPr lang="en-US" sz="1400" kern="0" dirty="0">
              <a:solidFill>
                <a:srgbClr val="595959"/>
              </a:solidFill>
              <a:cs typeface="Arial"/>
              <a:sym typeface="Arial"/>
            </a:endParaRPr>
          </a:p>
          <a:p>
            <a:endParaRPr lang="en-US" sz="1400" kern="0" dirty="0">
              <a:solidFill>
                <a:srgbClr val="595959"/>
              </a:solidFill>
              <a:cs typeface="Arial"/>
              <a:sym typeface="Arial"/>
            </a:endParaRPr>
          </a:p>
          <a:p>
            <a:br>
              <a:rPr lang="en-US" sz="1400" kern="0" dirty="0">
                <a:solidFill>
                  <a:srgbClr val="595959"/>
                </a:solidFill>
                <a:cs typeface="Arial"/>
                <a:sym typeface="Arial"/>
              </a:rPr>
            </a:br>
            <a:endParaRPr lang="en-US" sz="1400" kern="0" dirty="0">
              <a:solidFill>
                <a:srgbClr val="595959"/>
              </a:solidFill>
              <a:cs typeface="Arial"/>
              <a:sym typeface="Arial"/>
            </a:endParaRPr>
          </a:p>
          <a:p>
            <a:endParaRPr lang="en-US" sz="1400" kern="0" dirty="0">
              <a:solidFill>
                <a:srgbClr val="595959"/>
              </a:solidFill>
              <a:cs typeface="Arial"/>
              <a:sym typeface="Arial"/>
            </a:endParaRPr>
          </a:p>
          <a:p>
            <a:pPr>
              <a:lnSpc>
                <a:spcPct val="150000"/>
              </a:lnSpc>
            </a:pPr>
            <a:r>
              <a:rPr lang="en-US" b="1" kern="0" dirty="0">
                <a:solidFill>
                  <a:srgbClr val="F3850D"/>
                </a:solidFill>
                <a:cs typeface="Arial"/>
                <a:sym typeface="Arial"/>
              </a:rPr>
              <a:t>Total Investment:</a:t>
            </a:r>
            <a:r>
              <a:rPr lang="en-US" b="1" kern="0" dirty="0">
                <a:solidFill>
                  <a:srgbClr val="595959"/>
                </a:solidFill>
                <a:cs typeface="Arial"/>
                <a:sym typeface="Arial"/>
              </a:rPr>
              <a:t> </a:t>
            </a:r>
            <a:r>
              <a:rPr lang="en-US" kern="0" dirty="0">
                <a:solidFill>
                  <a:srgbClr val="000000"/>
                </a:solidFill>
                <a:cs typeface="Arial"/>
                <a:sym typeface="Arial"/>
              </a:rPr>
              <a:t>$2 billion over four years</a:t>
            </a:r>
          </a:p>
          <a:p>
            <a:pPr>
              <a:lnSpc>
                <a:spcPct val="150000"/>
              </a:lnSpc>
            </a:pPr>
            <a:r>
              <a:rPr lang="en-US" b="1" kern="0" dirty="0">
                <a:solidFill>
                  <a:srgbClr val="F3850D"/>
                </a:solidFill>
                <a:cs typeface="Arial"/>
                <a:sym typeface="Arial"/>
              </a:rPr>
              <a:t>Goal:</a:t>
            </a:r>
            <a:r>
              <a:rPr lang="en-US" b="1" kern="0" dirty="0">
                <a:solidFill>
                  <a:srgbClr val="595959"/>
                </a:solidFill>
                <a:cs typeface="Arial"/>
                <a:sym typeface="Arial"/>
              </a:rPr>
              <a:t> </a:t>
            </a:r>
            <a:r>
              <a:rPr lang="en-US" kern="0" dirty="0">
                <a:solidFill>
                  <a:srgbClr val="000000"/>
                </a:solidFill>
                <a:cs typeface="Arial"/>
                <a:sym typeface="Arial"/>
              </a:rPr>
              <a:t>Create and preserve 30,000 housing units across different income levels</a:t>
            </a:r>
          </a:p>
        </p:txBody>
      </p:sp>
      <p:sp>
        <p:nvSpPr>
          <p:cNvPr id="7" name="TextBox 6">
            <a:extLst>
              <a:ext uri="{FF2B5EF4-FFF2-40B4-BE49-F238E27FC236}">
                <a16:creationId xmlns:a16="http://schemas.microsoft.com/office/drawing/2014/main" id="{ECF7E1E4-5224-BD9F-6951-187E3C15D5F7}"/>
              </a:ext>
            </a:extLst>
          </p:cNvPr>
          <p:cNvSpPr txBox="1"/>
          <p:nvPr/>
        </p:nvSpPr>
        <p:spPr>
          <a:xfrm>
            <a:off x="545825" y="2686660"/>
            <a:ext cx="1495225" cy="307776"/>
          </a:xfrm>
          <a:prstGeom prst="rect">
            <a:avLst/>
          </a:prstGeom>
          <a:solidFill>
            <a:srgbClr val="FFAB40"/>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Open Sans"/>
                <a:ea typeface="+mn-ea"/>
                <a:cs typeface="+mn-cs"/>
                <a:sym typeface="Arial"/>
              </a:rPr>
              <a:t>Production</a:t>
            </a:r>
            <a:endParaRPr kumimoji="0" lang="en-US" sz="1400" b="0" i="0" u="none" strike="noStrike" kern="0" cap="none" spc="0" normalizeH="0" baseline="0" noProof="0" dirty="0">
              <a:ln>
                <a:noFill/>
              </a:ln>
              <a:solidFill>
                <a:srgbClr val="000000"/>
              </a:solidFill>
              <a:effectLst/>
              <a:uLnTx/>
              <a:uFillTx/>
              <a:latin typeface="Open Sans"/>
              <a:ea typeface="+mn-ea"/>
              <a:cs typeface="+mn-cs"/>
              <a:sym typeface="Arial"/>
            </a:endParaRPr>
          </a:p>
        </p:txBody>
      </p:sp>
      <p:sp>
        <p:nvSpPr>
          <p:cNvPr id="8" name="TextBox 7">
            <a:extLst>
              <a:ext uri="{FF2B5EF4-FFF2-40B4-BE49-F238E27FC236}">
                <a16:creationId xmlns:a16="http://schemas.microsoft.com/office/drawing/2014/main" id="{686536F0-CA70-B1E2-C7F6-77E44AAEFE18}"/>
              </a:ext>
            </a:extLst>
          </p:cNvPr>
          <p:cNvSpPr txBox="1"/>
          <p:nvPr/>
        </p:nvSpPr>
        <p:spPr>
          <a:xfrm>
            <a:off x="545824" y="3201625"/>
            <a:ext cx="1495226" cy="1492716"/>
          </a:xfrm>
          <a:prstGeom prst="rect">
            <a:avLst/>
          </a:prstGeom>
          <a:gradFill rotWithShape="1">
            <a:gsLst>
              <a:gs pos="0">
                <a:srgbClr val="FFAB40">
                  <a:tint val="100000"/>
                  <a:shade val="100000"/>
                  <a:satMod val="130000"/>
                </a:srgbClr>
              </a:gs>
              <a:gs pos="100000">
                <a:srgbClr val="FFAB40">
                  <a:tint val="50000"/>
                  <a:shade val="100000"/>
                  <a:satMod val="350000"/>
                </a:srgbClr>
              </a:gs>
            </a:gsLst>
            <a:lin ang="16200000" scaled="0"/>
          </a:gradFill>
          <a:ln w="9525" cap="flat" cmpd="sng" algn="ctr">
            <a:solidFill>
              <a:srgbClr val="FFAB40">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Open Sans"/>
                <a:ea typeface="+mn-ea"/>
                <a:cs typeface="+mn-cs"/>
                <a:sym typeface="Arial"/>
              </a:rPr>
              <a:t>Developing various housing types and options across every income level, in every neighborhood.</a:t>
            </a:r>
          </a:p>
        </p:txBody>
      </p:sp>
      <p:sp>
        <p:nvSpPr>
          <p:cNvPr id="9" name="TextBox 8">
            <a:extLst>
              <a:ext uri="{FF2B5EF4-FFF2-40B4-BE49-F238E27FC236}">
                <a16:creationId xmlns:a16="http://schemas.microsoft.com/office/drawing/2014/main" id="{1C661995-273C-82F3-5961-219CC2814E7B}"/>
              </a:ext>
            </a:extLst>
          </p:cNvPr>
          <p:cNvSpPr txBox="1"/>
          <p:nvPr/>
        </p:nvSpPr>
        <p:spPr>
          <a:xfrm>
            <a:off x="2543449" y="2686659"/>
            <a:ext cx="1616250" cy="307776"/>
          </a:xfrm>
          <a:prstGeom prst="rect">
            <a:avLst/>
          </a:prstGeom>
          <a:solidFill>
            <a:srgbClr val="FFAB40"/>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Open Sans"/>
                <a:ea typeface="+mn-ea"/>
                <a:cs typeface="+mn-cs"/>
                <a:sym typeface="Arial"/>
              </a:rPr>
              <a:t>Preservation</a:t>
            </a:r>
            <a:endParaRPr kumimoji="0" lang="en-US" sz="14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Open Sans"/>
              <a:ea typeface="+mn-ea"/>
              <a:cs typeface="+mn-cs"/>
              <a:sym typeface="Arial"/>
            </a:endParaRPr>
          </a:p>
        </p:txBody>
      </p:sp>
      <p:sp>
        <p:nvSpPr>
          <p:cNvPr id="10" name="TextBox 9">
            <a:extLst>
              <a:ext uri="{FF2B5EF4-FFF2-40B4-BE49-F238E27FC236}">
                <a16:creationId xmlns:a16="http://schemas.microsoft.com/office/drawing/2014/main" id="{54841DD7-7957-C7BE-7453-EDF8A36C93EF}"/>
              </a:ext>
            </a:extLst>
          </p:cNvPr>
          <p:cNvSpPr txBox="1"/>
          <p:nvPr/>
        </p:nvSpPr>
        <p:spPr>
          <a:xfrm>
            <a:off x="2569627" y="3201625"/>
            <a:ext cx="1616249" cy="1092607"/>
          </a:xfrm>
          <a:prstGeom prst="rect">
            <a:avLst/>
          </a:prstGeom>
          <a:gradFill rotWithShape="1">
            <a:gsLst>
              <a:gs pos="0">
                <a:srgbClr val="FFAB40">
                  <a:tint val="100000"/>
                  <a:shade val="100000"/>
                  <a:satMod val="130000"/>
                </a:srgbClr>
              </a:gs>
              <a:gs pos="100000">
                <a:srgbClr val="FFAB40">
                  <a:tint val="50000"/>
                  <a:shade val="100000"/>
                  <a:satMod val="350000"/>
                </a:srgbClr>
              </a:gs>
            </a:gsLst>
            <a:lin ang="16200000" scaled="0"/>
          </a:gradFill>
          <a:ln w="9525" cap="flat" cmpd="sng" algn="ctr">
            <a:solidFill>
              <a:srgbClr val="FFAB40">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Open Sans"/>
                <a:ea typeface="+mn-ea"/>
                <a:cs typeface="+mn-cs"/>
                <a:sym typeface="Arial"/>
              </a:rPr>
              <a:t>Addressing essential repairs and maintenance needs for an aging housing stock.</a:t>
            </a:r>
          </a:p>
        </p:txBody>
      </p:sp>
      <p:sp>
        <p:nvSpPr>
          <p:cNvPr id="11" name="TextBox 10">
            <a:extLst>
              <a:ext uri="{FF2B5EF4-FFF2-40B4-BE49-F238E27FC236}">
                <a16:creationId xmlns:a16="http://schemas.microsoft.com/office/drawing/2014/main" id="{6955F3F4-5D16-7606-3D91-FD0F41AB6C42}"/>
              </a:ext>
            </a:extLst>
          </p:cNvPr>
          <p:cNvSpPr txBox="1"/>
          <p:nvPr/>
        </p:nvSpPr>
        <p:spPr>
          <a:xfrm>
            <a:off x="4516843" y="2686658"/>
            <a:ext cx="1750567" cy="307777"/>
          </a:xfrm>
          <a:prstGeom prst="rect">
            <a:avLst/>
          </a:prstGeom>
          <a:solidFill>
            <a:srgbClr val="FFAB40"/>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Open Sans"/>
                <a:ea typeface="+mn-ea"/>
                <a:cs typeface="+mn-cs"/>
                <a:sym typeface="Arial"/>
              </a:rPr>
              <a:t>Stabilization</a:t>
            </a:r>
            <a:endParaRPr kumimoji="0" lang="en-US" sz="14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Open Sans"/>
              <a:ea typeface="+mn-ea"/>
              <a:cs typeface="+mn-cs"/>
              <a:sym typeface="Arial"/>
            </a:endParaRPr>
          </a:p>
        </p:txBody>
      </p:sp>
      <p:sp>
        <p:nvSpPr>
          <p:cNvPr id="12" name="TextBox 11">
            <a:extLst>
              <a:ext uri="{FF2B5EF4-FFF2-40B4-BE49-F238E27FC236}">
                <a16:creationId xmlns:a16="http://schemas.microsoft.com/office/drawing/2014/main" id="{963160C1-1791-417D-E1C2-BE90F3626E32}"/>
              </a:ext>
            </a:extLst>
          </p:cNvPr>
          <p:cNvSpPr txBox="1"/>
          <p:nvPr/>
        </p:nvSpPr>
        <p:spPr>
          <a:xfrm>
            <a:off x="4645904" y="3202850"/>
            <a:ext cx="1750567" cy="1492716"/>
          </a:xfrm>
          <a:prstGeom prst="rect">
            <a:avLst/>
          </a:prstGeom>
          <a:gradFill rotWithShape="1">
            <a:gsLst>
              <a:gs pos="0">
                <a:srgbClr val="FFAB40">
                  <a:tint val="100000"/>
                  <a:shade val="100000"/>
                  <a:satMod val="130000"/>
                </a:srgbClr>
              </a:gs>
              <a:gs pos="100000">
                <a:srgbClr val="FFAB40">
                  <a:tint val="50000"/>
                  <a:shade val="100000"/>
                  <a:satMod val="350000"/>
                </a:srgbClr>
              </a:gs>
            </a:gsLst>
            <a:lin ang="16200000" scaled="0"/>
          </a:gradFill>
          <a:ln w="9525" cap="flat" cmpd="sng" algn="ctr">
            <a:solidFill>
              <a:srgbClr val="FFAB40">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1C1C1C"/>
                </a:solidFill>
                <a:effectLst/>
                <a:uLnTx/>
                <a:uFillTx/>
                <a:latin typeface="Open Sans"/>
                <a:ea typeface="+mn-ea"/>
                <a:cs typeface="+mn-cs"/>
                <a:sym typeface="Arial"/>
              </a:rPr>
              <a:t>Focusing on housing stability and preventing homelessness through rental assistance and eviction diversion.</a:t>
            </a:r>
            <a:endParaRPr kumimoji="0" lang="en-US" sz="1300" b="0" i="0" u="none" strike="noStrike" kern="0" cap="none" spc="0" normalizeH="0" baseline="0" noProof="0" dirty="0">
              <a:ln>
                <a:noFill/>
              </a:ln>
              <a:solidFill>
                <a:srgbClr val="000000"/>
              </a:solidFill>
              <a:effectLst/>
              <a:uLnTx/>
              <a:uFillTx/>
              <a:latin typeface="Open Sans"/>
              <a:ea typeface="+mn-ea"/>
              <a:cs typeface="+mn-cs"/>
              <a:sym typeface="Arial"/>
            </a:endParaRPr>
          </a:p>
        </p:txBody>
      </p:sp>
      <p:sp>
        <p:nvSpPr>
          <p:cNvPr id="13" name="TextBox 12">
            <a:extLst>
              <a:ext uri="{FF2B5EF4-FFF2-40B4-BE49-F238E27FC236}">
                <a16:creationId xmlns:a16="http://schemas.microsoft.com/office/drawing/2014/main" id="{3BDD48F6-4910-CD1F-9FA3-0B393EE2C1FA}"/>
              </a:ext>
            </a:extLst>
          </p:cNvPr>
          <p:cNvSpPr txBox="1"/>
          <p:nvPr/>
        </p:nvSpPr>
        <p:spPr>
          <a:xfrm>
            <a:off x="6744517" y="2686658"/>
            <a:ext cx="1634049" cy="307777"/>
          </a:xfrm>
          <a:prstGeom prst="rect">
            <a:avLst/>
          </a:prstGeom>
          <a:solidFill>
            <a:srgbClr val="FFAB40"/>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Open Sans"/>
                <a:ea typeface="+mn-ea"/>
                <a:cs typeface="+mn-cs"/>
                <a:sym typeface="Arial"/>
              </a:rPr>
              <a:t>Incentives</a:t>
            </a:r>
            <a:endParaRPr kumimoji="0" lang="en-US" sz="14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Open Sans"/>
              <a:ea typeface="+mn-ea"/>
              <a:cs typeface="+mn-cs"/>
              <a:sym typeface="Arial"/>
            </a:endParaRPr>
          </a:p>
        </p:txBody>
      </p:sp>
      <p:sp>
        <p:nvSpPr>
          <p:cNvPr id="14" name="TextBox 13">
            <a:extLst>
              <a:ext uri="{FF2B5EF4-FFF2-40B4-BE49-F238E27FC236}">
                <a16:creationId xmlns:a16="http://schemas.microsoft.com/office/drawing/2014/main" id="{2128ACA8-17E2-AED8-C165-735C6AEE890B}"/>
              </a:ext>
            </a:extLst>
          </p:cNvPr>
          <p:cNvSpPr txBox="1"/>
          <p:nvPr/>
        </p:nvSpPr>
        <p:spPr>
          <a:xfrm>
            <a:off x="6744517" y="3230282"/>
            <a:ext cx="1638662" cy="1492716"/>
          </a:xfrm>
          <a:prstGeom prst="rect">
            <a:avLst/>
          </a:prstGeom>
          <a:gradFill rotWithShape="1">
            <a:gsLst>
              <a:gs pos="0">
                <a:srgbClr val="FFAB40">
                  <a:tint val="100000"/>
                  <a:shade val="100000"/>
                  <a:satMod val="130000"/>
                </a:srgbClr>
              </a:gs>
              <a:gs pos="100000">
                <a:srgbClr val="FFAB40">
                  <a:tint val="50000"/>
                  <a:shade val="100000"/>
                  <a:satMod val="350000"/>
                </a:srgbClr>
              </a:gs>
            </a:gsLst>
            <a:lin ang="16200000" scaled="0"/>
          </a:gradFill>
          <a:ln w="9525" cap="flat" cmpd="sng" algn="ctr">
            <a:solidFill>
              <a:srgbClr val="FFAB40">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Open Sans"/>
                <a:ea typeface="+mn-ea"/>
                <a:cs typeface="+mn-cs"/>
                <a:sym typeface="Arial"/>
              </a:rPr>
              <a:t>Promoting homeownership opportunities to foster thriving communities and generational wealth.</a:t>
            </a:r>
          </a:p>
        </p:txBody>
      </p:sp>
      <p:sp>
        <p:nvSpPr>
          <p:cNvPr id="15" name="TextBox 14">
            <a:extLst>
              <a:ext uri="{FF2B5EF4-FFF2-40B4-BE49-F238E27FC236}">
                <a16:creationId xmlns:a16="http://schemas.microsoft.com/office/drawing/2014/main" id="{046066A3-C3A0-B2B2-ED4D-7D4C91E717A0}"/>
              </a:ext>
            </a:extLst>
          </p:cNvPr>
          <p:cNvSpPr txBox="1"/>
          <p:nvPr/>
        </p:nvSpPr>
        <p:spPr>
          <a:xfrm>
            <a:off x="8847819" y="2686658"/>
            <a:ext cx="1634049" cy="307777"/>
          </a:xfrm>
          <a:prstGeom prst="rect">
            <a:avLst/>
          </a:prstGeom>
          <a:solidFill>
            <a:srgbClr val="FFAB40"/>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Open Sans"/>
                <a:ea typeface="+mn-ea"/>
                <a:cs typeface="+mn-cs"/>
                <a:sym typeface="Arial"/>
              </a:rPr>
              <a:t>Work Better</a:t>
            </a:r>
            <a:endParaRPr kumimoji="0" lang="en-US" sz="14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Open Sans"/>
              <a:ea typeface="+mn-ea"/>
              <a:cs typeface="+mn-cs"/>
              <a:sym typeface="Arial"/>
            </a:endParaRPr>
          </a:p>
        </p:txBody>
      </p:sp>
      <p:sp>
        <p:nvSpPr>
          <p:cNvPr id="16" name="TextBox 15">
            <a:extLst>
              <a:ext uri="{FF2B5EF4-FFF2-40B4-BE49-F238E27FC236}">
                <a16:creationId xmlns:a16="http://schemas.microsoft.com/office/drawing/2014/main" id="{ABD5A089-9C54-2A19-DA12-37196FDC4AC2}"/>
              </a:ext>
            </a:extLst>
          </p:cNvPr>
          <p:cNvSpPr txBox="1"/>
          <p:nvPr/>
        </p:nvSpPr>
        <p:spPr>
          <a:xfrm>
            <a:off x="8843207" y="3230282"/>
            <a:ext cx="1638662" cy="892552"/>
          </a:xfrm>
          <a:prstGeom prst="rect">
            <a:avLst/>
          </a:prstGeom>
          <a:gradFill rotWithShape="1">
            <a:gsLst>
              <a:gs pos="0">
                <a:srgbClr val="FFAB40">
                  <a:tint val="100000"/>
                  <a:shade val="100000"/>
                  <a:satMod val="130000"/>
                </a:srgbClr>
              </a:gs>
              <a:gs pos="100000">
                <a:srgbClr val="FFAB40">
                  <a:tint val="50000"/>
                  <a:shade val="100000"/>
                  <a:satMod val="350000"/>
                </a:srgbClr>
              </a:gs>
            </a:gsLst>
            <a:lin ang="16200000" scaled="0"/>
          </a:gradFill>
          <a:ln w="9525" cap="flat" cmpd="sng" algn="ctr">
            <a:solidFill>
              <a:srgbClr val="FFAB40">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Open Sans"/>
                <a:ea typeface="+mn-ea"/>
                <a:cs typeface="+mn-cs"/>
                <a:sym typeface="Arial"/>
              </a:rPr>
              <a:t>Providing a high level of customer service to all residents.​</a:t>
            </a:r>
          </a:p>
        </p:txBody>
      </p:sp>
    </p:spTree>
    <p:extLst>
      <p:ext uri="{BB962C8B-B14F-4D97-AF65-F5344CB8AC3E}">
        <p14:creationId xmlns:p14="http://schemas.microsoft.com/office/powerpoint/2010/main" val="3503417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4EA6-10DD-AFD6-8EDE-876DB924C632}"/>
              </a:ext>
            </a:extLst>
          </p:cNvPr>
          <p:cNvSpPr>
            <a:spLocks noGrp="1"/>
          </p:cNvSpPr>
          <p:nvPr>
            <p:ph type="title"/>
          </p:nvPr>
        </p:nvSpPr>
        <p:spPr/>
        <p:txBody>
          <a:bodyPr/>
          <a:lstStyle/>
          <a:p>
            <a:r>
              <a:rPr lang="en-US"/>
              <a:t>Housing Goals and Targets</a:t>
            </a:r>
          </a:p>
        </p:txBody>
      </p:sp>
      <p:sp>
        <p:nvSpPr>
          <p:cNvPr id="3" name="Footer Placeholder 4">
            <a:extLst>
              <a:ext uri="{FF2B5EF4-FFF2-40B4-BE49-F238E27FC236}">
                <a16:creationId xmlns:a16="http://schemas.microsoft.com/office/drawing/2014/main" id="{D0BD0816-857B-90C4-6163-B00085BDAC6B}"/>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Philadelphia H.O.M.E. Initiative</a:t>
            </a:r>
          </a:p>
        </p:txBody>
      </p:sp>
      <p:sp>
        <p:nvSpPr>
          <p:cNvPr id="4" name="Slide Number Placeholder 3">
            <a:extLst>
              <a:ext uri="{FF2B5EF4-FFF2-40B4-BE49-F238E27FC236}">
                <a16:creationId xmlns:a16="http://schemas.microsoft.com/office/drawing/2014/main" id="{B1EEF45F-4AAA-CF42-D172-49BADD08708A}"/>
              </a:ext>
            </a:extLst>
          </p:cNvPr>
          <p:cNvSpPr>
            <a:spLocks noGrp="1"/>
          </p:cNvSpPr>
          <p:nvPr>
            <p:ph type="sldNum" sz="quarter" idx="12"/>
          </p:nvPr>
        </p:nvSpPr>
        <p:spPr/>
        <p:txBody>
          <a:bodyPr/>
          <a:lstStyle/>
          <a:p>
            <a:fld id="{97586EE6-E982-4B55-865E-DD5294D17279}" type="slidenum">
              <a:rPr lang="en-US" smtClean="0"/>
              <a:t>6</a:t>
            </a:fld>
            <a:endParaRPr lang="en-US"/>
          </a:p>
        </p:txBody>
      </p:sp>
    </p:spTree>
    <p:extLst>
      <p:ext uri="{BB962C8B-B14F-4D97-AF65-F5344CB8AC3E}">
        <p14:creationId xmlns:p14="http://schemas.microsoft.com/office/powerpoint/2010/main" val="1885934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394FA5-75CC-7E84-57F6-A7F3D23F8ACC}"/>
              </a:ext>
            </a:extLst>
          </p:cNvPr>
          <p:cNvSpPr>
            <a:spLocks noGrp="1"/>
          </p:cNvSpPr>
          <p:nvPr>
            <p:ph type="title"/>
          </p:nvPr>
        </p:nvSpPr>
        <p:spPr/>
        <p:txBody>
          <a:bodyPr/>
          <a:lstStyle/>
          <a:p>
            <a:r>
              <a:rPr lang="en-US" dirty="0"/>
              <a:t>Housing Goals &amp; Targets</a:t>
            </a:r>
          </a:p>
        </p:txBody>
      </p:sp>
      <p:sp>
        <p:nvSpPr>
          <p:cNvPr id="7" name="TextBox 3">
            <a:extLst>
              <a:ext uri="{FF2B5EF4-FFF2-40B4-BE49-F238E27FC236}">
                <a16:creationId xmlns:a16="http://schemas.microsoft.com/office/drawing/2014/main" id="{BF6FF7DD-9217-6CB7-9B7C-B5E639419070}"/>
              </a:ext>
            </a:extLst>
          </p:cNvPr>
          <p:cNvSpPr txBox="1"/>
          <p:nvPr/>
        </p:nvSpPr>
        <p:spPr>
          <a:xfrm>
            <a:off x="308706" y="1449977"/>
            <a:ext cx="11437856" cy="738664"/>
          </a:xfrm>
          <a:prstGeom prst="rect">
            <a:avLst/>
          </a:prstGeom>
          <a:solidFill>
            <a:schemeClr val="bg2">
              <a:lumMod val="9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1"/>
                </a:solidFill>
              </a:rPr>
              <a:t>The H.O.M.E. Initiative goals were structured to meet ambitious, yet achievable housing targets based on the comprehensive collection and analysis of data. These unit targets do not represent everything that will be produced and preserved in Philadelphia over the next four years—these are only the units that will count towards the H.O.M.E. Initiative goals.</a:t>
            </a:r>
          </a:p>
        </p:txBody>
      </p:sp>
      <p:graphicFrame>
        <p:nvGraphicFramePr>
          <p:cNvPr id="12" name="Table 11">
            <a:extLst>
              <a:ext uri="{FF2B5EF4-FFF2-40B4-BE49-F238E27FC236}">
                <a16:creationId xmlns:a16="http://schemas.microsoft.com/office/drawing/2014/main" id="{DCD2E9ED-1363-96D0-D707-E0A5CBD86D03}"/>
              </a:ext>
            </a:extLst>
          </p:cNvPr>
          <p:cNvGraphicFramePr>
            <a:graphicFrameLocks noGrp="1"/>
          </p:cNvGraphicFramePr>
          <p:nvPr>
            <p:extLst>
              <p:ext uri="{D42A27DB-BD31-4B8C-83A1-F6EECF244321}">
                <p14:modId xmlns:p14="http://schemas.microsoft.com/office/powerpoint/2010/main" val="1806990869"/>
              </p:ext>
            </p:extLst>
          </p:nvPr>
        </p:nvGraphicFramePr>
        <p:xfrm>
          <a:off x="308707" y="2313055"/>
          <a:ext cx="11437855" cy="3663361"/>
        </p:xfrm>
        <a:graphic>
          <a:graphicData uri="http://schemas.openxmlformats.org/drawingml/2006/table">
            <a:tbl>
              <a:tblPr firstRow="1" firstCol="1" bandRow="1"/>
              <a:tblGrid>
                <a:gridCol w="2870680">
                  <a:extLst>
                    <a:ext uri="{9D8B030D-6E8A-4147-A177-3AD203B41FA5}">
                      <a16:colId xmlns:a16="http://schemas.microsoft.com/office/drawing/2014/main" val="664529981"/>
                    </a:ext>
                  </a:extLst>
                </a:gridCol>
                <a:gridCol w="1329603">
                  <a:extLst>
                    <a:ext uri="{9D8B030D-6E8A-4147-A177-3AD203B41FA5}">
                      <a16:colId xmlns:a16="http://schemas.microsoft.com/office/drawing/2014/main" val="1308975126"/>
                    </a:ext>
                  </a:extLst>
                </a:gridCol>
                <a:gridCol w="1329603">
                  <a:extLst>
                    <a:ext uri="{9D8B030D-6E8A-4147-A177-3AD203B41FA5}">
                      <a16:colId xmlns:a16="http://schemas.microsoft.com/office/drawing/2014/main" val="2158196006"/>
                    </a:ext>
                  </a:extLst>
                </a:gridCol>
                <a:gridCol w="1573036">
                  <a:extLst>
                    <a:ext uri="{9D8B030D-6E8A-4147-A177-3AD203B41FA5}">
                      <a16:colId xmlns:a16="http://schemas.microsoft.com/office/drawing/2014/main" val="2941171937"/>
                    </a:ext>
                  </a:extLst>
                </a:gridCol>
                <a:gridCol w="1394907">
                  <a:extLst>
                    <a:ext uri="{9D8B030D-6E8A-4147-A177-3AD203B41FA5}">
                      <a16:colId xmlns:a16="http://schemas.microsoft.com/office/drawing/2014/main" val="790980965"/>
                    </a:ext>
                  </a:extLst>
                </a:gridCol>
                <a:gridCol w="1811119">
                  <a:extLst>
                    <a:ext uri="{9D8B030D-6E8A-4147-A177-3AD203B41FA5}">
                      <a16:colId xmlns:a16="http://schemas.microsoft.com/office/drawing/2014/main" val="3066062999"/>
                    </a:ext>
                  </a:extLst>
                </a:gridCol>
                <a:gridCol w="1128907">
                  <a:extLst>
                    <a:ext uri="{9D8B030D-6E8A-4147-A177-3AD203B41FA5}">
                      <a16:colId xmlns:a16="http://schemas.microsoft.com/office/drawing/2014/main" val="596882779"/>
                    </a:ext>
                  </a:extLst>
                </a:gridCol>
              </a:tblGrid>
              <a:tr h="489688">
                <a:tc rowSpan="2" gridSpan="2">
                  <a:txBody>
                    <a:bodyPr/>
                    <a:lstStyle/>
                    <a:p>
                      <a:pPr marL="0" marR="0">
                        <a:lnSpc>
                          <a:spcPct val="115000"/>
                        </a:lnSpc>
                        <a:spcBef>
                          <a:spcPts val="0"/>
                        </a:spcBef>
                        <a:spcAft>
                          <a:spcPts val="0"/>
                        </a:spcAft>
                      </a:pPr>
                      <a:r>
                        <a:rPr lang="en-US" sz="1600" kern="0" dirty="0">
                          <a:solidFill>
                            <a:srgbClr val="000000"/>
                          </a:solidFill>
                          <a:effectLst/>
                          <a:latin typeface="+mn-lt"/>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600" kern="0" dirty="0">
                          <a:solidFill>
                            <a:srgbClr val="000000"/>
                          </a:solidFill>
                          <a:effectLst/>
                          <a:latin typeface="+mn-lt"/>
                          <a:cs typeface="Times New Roman" panose="02020603050405020304" pitchFamily="18" charset="0"/>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b="1" kern="0" dirty="0">
                          <a:solidFill>
                            <a:srgbClr val="000000"/>
                          </a:solidFill>
                          <a:effectLst/>
                          <a:latin typeface="+mn-lt"/>
                          <a:cs typeface="Times New Roman" panose="02020603050405020304" pitchFamily="18" charset="0"/>
                        </a:rPr>
                        <a:t>Income Band*</a:t>
                      </a:r>
                      <a:endParaRPr lang="en-US" sz="1600" kern="100" dirty="0">
                        <a:effectLst/>
                        <a:latin typeface="+mn-lt"/>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a:p>
                  </a:txBody>
                  <a:tcPr marL="68580" marR="68580" marT="0"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rowSpan="2">
                  <a:txBody>
                    <a:bodyPr/>
                    <a:lstStyle/>
                    <a:p>
                      <a:pPr marL="0" marR="0" algn="ctr">
                        <a:lnSpc>
                          <a:spcPct val="115000"/>
                        </a:lnSpc>
                        <a:spcBef>
                          <a:spcPts val="0"/>
                        </a:spcBef>
                        <a:spcAft>
                          <a:spcPts val="0"/>
                        </a:spcAft>
                      </a:pPr>
                      <a:r>
                        <a:rPr lang="en-US" sz="1600" b="1" kern="100" dirty="0">
                          <a:effectLst/>
                          <a:latin typeface="+mn-lt"/>
                          <a:cs typeface="Times New Roman" panose="02020603050405020304" pitchFamily="18" charset="0"/>
                        </a:rPr>
                        <a:t>Income**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marR="0" algn="ctr">
                        <a:lnSpc>
                          <a:spcPct val="115000"/>
                        </a:lnSpc>
                        <a:spcBef>
                          <a:spcPts val="0"/>
                        </a:spcBef>
                        <a:spcAft>
                          <a:spcPts val="0"/>
                        </a:spcAft>
                      </a:pPr>
                      <a:r>
                        <a:rPr lang="en-US" sz="1600" b="1" kern="0">
                          <a:solidFill>
                            <a:schemeClr val="tx1"/>
                          </a:solidFill>
                          <a:effectLst/>
                          <a:latin typeface="+mn-lt"/>
                          <a:ea typeface="Times New Roman" panose="02020603050405020304" pitchFamily="18" charset="0"/>
                          <a:cs typeface="Times New Roman" panose="02020603050405020304" pitchFamily="18" charset="0"/>
                        </a:rPr>
                        <a:t>Production</a:t>
                      </a:r>
                      <a:endParaRPr lang="en-US" sz="1600" kern="10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15000"/>
                        </a:lnSpc>
                        <a:spcBef>
                          <a:spcPts val="0"/>
                        </a:spcBef>
                        <a:spcAft>
                          <a:spcPts val="0"/>
                        </a:spcAft>
                      </a:pPr>
                      <a:r>
                        <a:rPr lang="en-US" sz="1600" kern="0">
                          <a:solidFill>
                            <a:schemeClr val="tx1"/>
                          </a:solidFill>
                          <a:effectLst/>
                          <a:latin typeface="+mn-lt"/>
                          <a:ea typeface="Times New Roman" panose="02020603050405020304" pitchFamily="18" charset="0"/>
                          <a:cs typeface="Times New Roman" panose="02020603050405020304" pitchFamily="18" charset="0"/>
                        </a:rPr>
                        <a:t> </a:t>
                      </a:r>
                      <a:endParaRPr lang="en-US" sz="1600" kern="100">
                        <a:solidFill>
                          <a:schemeClr val="tx1"/>
                        </a:solidFill>
                        <a:effectLst/>
                        <a:latin typeface="+mn-lt"/>
                        <a:ea typeface="Aptos" panose="020B0004020202020204" pitchFamily="34" charset="0"/>
                        <a:cs typeface="Times New Roman" panose="02020603050405020304" pitchFamily="18" charset="0"/>
                      </a:endParaRPr>
                    </a:p>
                    <a:p>
                      <a:pPr marL="0" marR="0" algn="ctr">
                        <a:lnSpc>
                          <a:spcPct val="115000"/>
                        </a:lnSpc>
                        <a:spcBef>
                          <a:spcPts val="0"/>
                        </a:spcBef>
                        <a:spcAft>
                          <a:spcPts val="0"/>
                        </a:spcAft>
                      </a:pPr>
                      <a:r>
                        <a:rPr lang="en-US" sz="1600" b="1" kern="0">
                          <a:solidFill>
                            <a:schemeClr val="tx1"/>
                          </a:solidFill>
                          <a:effectLst/>
                          <a:latin typeface="+mn-lt"/>
                          <a:ea typeface="Times New Roman" panose="02020603050405020304" pitchFamily="18" charset="0"/>
                          <a:cs typeface="Times New Roman" panose="02020603050405020304" pitchFamily="18" charset="0"/>
                        </a:rPr>
                        <a:t>Preservation</a:t>
                      </a:r>
                      <a:endParaRPr lang="en-US" sz="1600" kern="10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lnSpc>
                          <a:spcPct val="115000"/>
                        </a:lnSpc>
                        <a:spcBef>
                          <a:spcPts val="0"/>
                        </a:spcBef>
                        <a:spcAft>
                          <a:spcPts val="0"/>
                        </a:spcAft>
                      </a:pPr>
                      <a:r>
                        <a:rPr lang="en-US" sz="1600" b="1" kern="0">
                          <a:solidFill>
                            <a:schemeClr val="tx1"/>
                          </a:solidFill>
                          <a:effectLst/>
                          <a:latin typeface="+mn-lt"/>
                          <a:ea typeface="Times New Roman" panose="02020603050405020304" pitchFamily="18" charset="0"/>
                          <a:cs typeface="Times New Roman" panose="02020603050405020304" pitchFamily="18" charset="0"/>
                        </a:rPr>
                        <a:t>Totals</a:t>
                      </a:r>
                      <a:endParaRPr lang="en-US" sz="1600" kern="100">
                        <a:solidFill>
                          <a:schemeClr val="tx1"/>
                        </a:solidFill>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6143580"/>
                  </a:ext>
                </a:extLst>
              </a:tr>
              <a:tr h="489688">
                <a:tc gridSpan="2" vMerge="1">
                  <a:txBody>
                    <a:bodyPr/>
                    <a:lstStyle/>
                    <a:p>
                      <a:endParaRPr dirty="0"/>
                    </a:p>
                  </a:txBody>
                  <a:tcPr marL="68580" marR="68580" marT="0" marB="0"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hMerge="1" vMerge="1">
                  <a:txBody>
                    <a:bodyPr/>
                    <a:lstStyle/>
                    <a:p>
                      <a:endParaRPr dirty="0"/>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dirty="0"/>
                    </a:p>
                  </a:txBody>
                  <a:tcPr marL="68580" marR="6858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0"/>
                        </a:spcBef>
                        <a:spcAft>
                          <a:spcPts val="0"/>
                        </a:spcAft>
                      </a:pPr>
                      <a:r>
                        <a:rPr lang="en-US" sz="1600" b="1" kern="0">
                          <a:solidFill>
                            <a:srgbClr val="000000"/>
                          </a:solidFill>
                          <a:effectLst/>
                          <a:latin typeface="+mn-lt"/>
                          <a:ea typeface="Times New Roman" panose="02020603050405020304" pitchFamily="18" charset="0"/>
                          <a:cs typeface="Times New Roman" panose="02020603050405020304" pitchFamily="18" charset="0"/>
                        </a:rPr>
                        <a:t>Ownership</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kern="0">
                          <a:solidFill>
                            <a:srgbClr val="000000"/>
                          </a:solidFill>
                          <a:effectLst/>
                          <a:latin typeface="+mn-lt"/>
                          <a:ea typeface="Times New Roman" panose="02020603050405020304" pitchFamily="18" charset="0"/>
                          <a:cs typeface="Times New Roman" panose="02020603050405020304" pitchFamily="18" charset="0"/>
                        </a:rPr>
                        <a:t>Rental</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kern="0">
                          <a:solidFill>
                            <a:srgbClr val="000000"/>
                          </a:solidFill>
                          <a:effectLst/>
                          <a:latin typeface="+mn-lt"/>
                          <a:ea typeface="Times New Roman" panose="02020603050405020304" pitchFamily="18" charset="0"/>
                          <a:cs typeface="Times New Roman" panose="02020603050405020304" pitchFamily="18" charset="0"/>
                        </a:rPr>
                        <a:t>Total Preserved</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3366956925"/>
                  </a:ext>
                </a:extLst>
              </a:tr>
              <a:tr h="357507">
                <a:tc>
                  <a:txBody>
                    <a:bodyPr/>
                    <a:lstStyle/>
                    <a:p>
                      <a:pPr marL="0" marR="0">
                        <a:lnSpc>
                          <a:spcPct val="115000"/>
                        </a:lnSpc>
                        <a:spcBef>
                          <a:spcPts val="0"/>
                        </a:spcBef>
                        <a:spcAft>
                          <a:spcPts val="0"/>
                        </a:spcAft>
                      </a:pPr>
                      <a:r>
                        <a:rPr lang="en-US" sz="1600" kern="0" dirty="0">
                          <a:solidFill>
                            <a:srgbClr val="000000"/>
                          </a:solidFill>
                          <a:effectLst/>
                          <a:latin typeface="+mn-lt"/>
                          <a:ea typeface="Times New Roman" panose="02020603050405020304" pitchFamily="18" charset="0"/>
                          <a:cs typeface="Times New Roman" panose="02020603050405020304" pitchFamily="18" charset="0"/>
                        </a:rPr>
                        <a:t>Deeply Affordable</a:t>
                      </a:r>
                      <a:endParaRPr lang="en-US" sz="1600" kern="100" dirty="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marL="0" marR="0">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0-30%</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45720" algn="l" fontAlgn="b">
                        <a:lnSpc>
                          <a:spcPct val="114000"/>
                        </a:lnSpc>
                      </a:pPr>
                      <a:r>
                        <a:rPr lang="en-US" sz="1600" b="0" i="0" u="none" strike="noStrike">
                          <a:solidFill>
                            <a:srgbClr val="000000"/>
                          </a:solidFill>
                          <a:effectLst/>
                          <a:latin typeface="+mn-lt"/>
                        </a:rPr>
                        <a:t>&lt; $32,250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r">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algn="r">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1,800</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marL="0" marR="0" algn="r">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7,200</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20000"/>
                        <a:lumOff val="80000"/>
                      </a:schemeClr>
                    </a:solidFill>
                  </a:tcPr>
                </a:tc>
                <a:tc>
                  <a:txBody>
                    <a:bodyPr/>
                    <a:lstStyle/>
                    <a:p>
                      <a:pPr marL="0" marR="0" algn="r">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9,000</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2">
                        <a:lumMod val="20000"/>
                        <a:lumOff val="80000"/>
                      </a:schemeClr>
                    </a:solidFill>
                  </a:tcPr>
                </a:tc>
                <a:extLst>
                  <a:ext uri="{0D108BD9-81ED-4DB2-BD59-A6C34878D82A}">
                    <a16:rowId xmlns:a16="http://schemas.microsoft.com/office/drawing/2014/main" val="3892193727"/>
                  </a:ext>
                </a:extLst>
              </a:tr>
              <a:tr h="468108">
                <a:tc>
                  <a:txBody>
                    <a:bodyPr/>
                    <a:lstStyle/>
                    <a:p>
                      <a:pPr marL="0" marR="0">
                        <a:lnSpc>
                          <a:spcPct val="115000"/>
                        </a:lnSpc>
                        <a:spcBef>
                          <a:spcPts val="0"/>
                        </a:spcBef>
                        <a:spcAft>
                          <a:spcPts val="0"/>
                        </a:spcAft>
                      </a:pPr>
                      <a:r>
                        <a:rPr lang="en-US" sz="1600" kern="0" dirty="0">
                          <a:solidFill>
                            <a:srgbClr val="000000"/>
                          </a:solidFill>
                          <a:effectLst/>
                          <a:latin typeface="+mn-lt"/>
                          <a:ea typeface="Times New Roman" panose="02020603050405020304" pitchFamily="18" charset="0"/>
                          <a:cs typeface="Times New Roman" panose="02020603050405020304" pitchFamily="18" charset="0"/>
                        </a:rPr>
                        <a:t>Affordable</a:t>
                      </a:r>
                      <a:endParaRPr lang="en-US" sz="1600" kern="100" dirty="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40000"/>
                        <a:lumOff val="60000"/>
                      </a:schemeClr>
                    </a:solidFill>
                  </a:tcPr>
                </a:tc>
                <a:tc>
                  <a:txBody>
                    <a:bodyPr/>
                    <a:lstStyle/>
                    <a:p>
                      <a:pPr marL="0" marR="0">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30-50%</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45720" algn="l" fontAlgn="b">
                        <a:lnSpc>
                          <a:spcPct val="114000"/>
                        </a:lnSpc>
                      </a:pPr>
                      <a:r>
                        <a:rPr lang="en-US" sz="1600" b="0" i="0" u="none" strike="noStrike">
                          <a:solidFill>
                            <a:srgbClr val="000000"/>
                          </a:solidFill>
                          <a:effectLst/>
                          <a:latin typeface="+mn-lt"/>
                        </a:rPr>
                        <a:t>$32,250-$53,750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r">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1,400</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marL="0" marR="0" algn="r">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2,500</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marL="0" marR="0" algn="r">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7,900</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marL="0" marR="0" algn="r">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11,800</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40000"/>
                        <a:lumOff val="60000"/>
                      </a:schemeClr>
                    </a:solidFill>
                  </a:tcPr>
                </a:tc>
                <a:extLst>
                  <a:ext uri="{0D108BD9-81ED-4DB2-BD59-A6C34878D82A}">
                    <a16:rowId xmlns:a16="http://schemas.microsoft.com/office/drawing/2014/main" val="4267319779"/>
                  </a:ext>
                </a:extLst>
              </a:tr>
              <a:tr h="468108">
                <a:tc>
                  <a:txBody>
                    <a:bodyPr/>
                    <a:lstStyle/>
                    <a:p>
                      <a:pPr marL="0" marR="0">
                        <a:lnSpc>
                          <a:spcPct val="115000"/>
                        </a:lnSpc>
                        <a:spcBef>
                          <a:spcPts val="0"/>
                        </a:spcBef>
                        <a:spcAft>
                          <a:spcPts val="0"/>
                        </a:spcAft>
                      </a:pPr>
                      <a:r>
                        <a:rPr lang="en-US" sz="1600" kern="0" dirty="0">
                          <a:solidFill>
                            <a:srgbClr val="000000"/>
                          </a:solidFill>
                          <a:effectLst/>
                          <a:latin typeface="+mn-lt"/>
                          <a:ea typeface="Times New Roman" panose="02020603050405020304" pitchFamily="18" charset="0"/>
                          <a:cs typeface="Times New Roman" panose="02020603050405020304" pitchFamily="18" charset="0"/>
                        </a:rPr>
                        <a:t>Workforce Housing</a:t>
                      </a:r>
                      <a:endParaRPr lang="en-US" sz="1600" kern="100" dirty="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20000"/>
                        <a:lumOff val="80000"/>
                      </a:schemeClr>
                    </a:solidFill>
                  </a:tcPr>
                </a:tc>
                <a:tc>
                  <a:txBody>
                    <a:bodyPr/>
                    <a:lstStyle/>
                    <a:p>
                      <a:pPr marL="0" marR="0">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50-80%</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marL="45720" algn="l" fontAlgn="b">
                        <a:lnSpc>
                          <a:spcPct val="114000"/>
                        </a:lnSpc>
                      </a:pPr>
                      <a:r>
                        <a:rPr lang="en-US" sz="1600" b="0" i="0" u="none" strike="noStrike">
                          <a:solidFill>
                            <a:srgbClr val="000000"/>
                          </a:solidFill>
                          <a:effectLst/>
                          <a:latin typeface="+mn-lt"/>
                        </a:rPr>
                        <a:t>$53,750-$85,950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r">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2,100</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marL="0" marR="0" algn="r">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2,900</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marL="0" marR="0" algn="r">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1,200</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marL="0" marR="0" algn="r">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6,200</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extLst>
                  <a:ext uri="{0D108BD9-81ED-4DB2-BD59-A6C34878D82A}">
                    <a16:rowId xmlns:a16="http://schemas.microsoft.com/office/drawing/2014/main" val="1218976964"/>
                  </a:ext>
                </a:extLst>
              </a:tr>
              <a:tr h="468108">
                <a:tc>
                  <a:txBody>
                    <a:bodyPr/>
                    <a:lstStyle/>
                    <a:p>
                      <a:pPr marL="0" marR="0">
                        <a:lnSpc>
                          <a:spcPct val="115000"/>
                        </a:lnSpc>
                        <a:spcBef>
                          <a:spcPts val="0"/>
                        </a:spcBef>
                        <a:spcAft>
                          <a:spcPts val="0"/>
                        </a:spcAft>
                      </a:pPr>
                      <a:r>
                        <a:rPr lang="en-US" sz="1600" kern="0" dirty="0">
                          <a:solidFill>
                            <a:srgbClr val="000000"/>
                          </a:solidFill>
                          <a:effectLst/>
                          <a:latin typeface="+mn-lt"/>
                          <a:ea typeface="Times New Roman" panose="02020603050405020304" pitchFamily="18" charset="0"/>
                          <a:cs typeface="Times New Roman" panose="02020603050405020304" pitchFamily="18" charset="0"/>
                        </a:rPr>
                        <a:t>Workforce Plus</a:t>
                      </a:r>
                      <a:endParaRPr lang="en-US" sz="1600" kern="100" dirty="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40000"/>
                        <a:lumOff val="60000"/>
                      </a:schemeClr>
                    </a:solidFill>
                  </a:tcPr>
                </a:tc>
                <a:tc>
                  <a:txBody>
                    <a:bodyPr/>
                    <a:lstStyle/>
                    <a:p>
                      <a:pPr marL="0" marR="0">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80-120%</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marL="45720" algn="l" fontAlgn="b">
                        <a:lnSpc>
                          <a:spcPct val="114000"/>
                        </a:lnSpc>
                      </a:pPr>
                      <a:r>
                        <a:rPr lang="en-US" sz="1600" b="0" i="0" u="none" strike="noStrike">
                          <a:solidFill>
                            <a:srgbClr val="000000"/>
                          </a:solidFill>
                          <a:effectLst/>
                          <a:latin typeface="+mn-lt"/>
                        </a:rPr>
                        <a:t>$85,950-$129,000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r">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1,100</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marL="0" marR="0" algn="r">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1,400</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marL="0" marR="0" algn="r">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200</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marL="0" marR="0" algn="r">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2,700</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40000"/>
                        <a:lumOff val="60000"/>
                      </a:schemeClr>
                    </a:solidFill>
                  </a:tcPr>
                </a:tc>
                <a:extLst>
                  <a:ext uri="{0D108BD9-81ED-4DB2-BD59-A6C34878D82A}">
                    <a16:rowId xmlns:a16="http://schemas.microsoft.com/office/drawing/2014/main" val="2391081515"/>
                  </a:ext>
                </a:extLst>
              </a:tr>
              <a:tr h="357507">
                <a:tc>
                  <a:txBody>
                    <a:bodyPr/>
                    <a:lstStyle/>
                    <a:p>
                      <a:pPr marL="0" marR="0">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Market Rate</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&gt; 120%</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45720" algn="l" fontAlgn="b">
                        <a:lnSpc>
                          <a:spcPct val="114000"/>
                        </a:lnSpc>
                      </a:pPr>
                      <a:r>
                        <a:rPr lang="en-US" sz="1600" b="0" i="0" u="none" strike="noStrike">
                          <a:solidFill>
                            <a:srgbClr val="000000"/>
                          </a:solidFill>
                          <a:effectLst/>
                          <a:latin typeface="+mn-lt"/>
                        </a:rPr>
                        <a:t>&gt;$129,000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r">
                        <a:lnSpc>
                          <a:spcPct val="115000"/>
                        </a:lnSpc>
                        <a:spcBef>
                          <a:spcPts val="0"/>
                        </a:spcBef>
                        <a:spcAft>
                          <a:spcPts val="0"/>
                        </a:spcAft>
                      </a:pPr>
                      <a:r>
                        <a:rPr lang="en-US" sz="1600" kern="0">
                          <a:solidFill>
                            <a:srgbClr val="000000"/>
                          </a:solidFill>
                          <a:effectLst/>
                          <a:latin typeface="+mn-lt"/>
                          <a:ea typeface="Aptos" panose="020B0004020202020204" pitchFamily="34" charset="0"/>
                          <a:cs typeface="Times New Roman" panose="02020603050405020304" pitchFamily="18" charset="0"/>
                        </a:rPr>
                        <a:t>150</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150</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r">
                        <a:lnSpc>
                          <a:spcPct val="115000"/>
                        </a:lnSpc>
                        <a:spcBef>
                          <a:spcPts val="0"/>
                        </a:spcBef>
                        <a:spcAft>
                          <a:spcPts val="0"/>
                        </a:spcAft>
                      </a:pPr>
                      <a:r>
                        <a:rPr lang="en-US" sz="1600" kern="0">
                          <a:solidFill>
                            <a:srgbClr val="000000"/>
                          </a:solidFill>
                          <a:effectLst/>
                          <a:latin typeface="+mn-lt"/>
                          <a:ea typeface="Times New Roman" panose="02020603050405020304" pitchFamily="18" charset="0"/>
                          <a:cs typeface="Times New Roman" panose="02020603050405020304" pitchFamily="18" charset="0"/>
                        </a:rPr>
                        <a:t>300</a:t>
                      </a:r>
                      <a:endParaRPr lang="en-US" sz="16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308474905"/>
                  </a:ext>
                </a:extLst>
              </a:tr>
              <a:tr h="357507">
                <a:tc>
                  <a:txBody>
                    <a:bodyPr/>
                    <a:lstStyle/>
                    <a:p>
                      <a:pPr marL="0" marR="0">
                        <a:lnSpc>
                          <a:spcPct val="115000"/>
                        </a:lnSpc>
                        <a:spcBef>
                          <a:spcPts val="0"/>
                        </a:spcBef>
                        <a:spcAft>
                          <a:spcPts val="0"/>
                        </a:spcAft>
                      </a:pPr>
                      <a:r>
                        <a:rPr lang="en-US" sz="1600" b="1" kern="0">
                          <a:solidFill>
                            <a:schemeClr val="bg1"/>
                          </a:solidFill>
                          <a:effectLst/>
                          <a:latin typeface="+mn-lt"/>
                          <a:ea typeface="Times New Roman" panose="02020603050405020304" pitchFamily="18" charset="0"/>
                          <a:cs typeface="Times New Roman" panose="02020603050405020304" pitchFamily="18" charset="0"/>
                        </a:rPr>
                        <a:t>Totals</a:t>
                      </a:r>
                      <a:endParaRPr lang="en-US" sz="1600" kern="100">
                        <a:solidFill>
                          <a:schemeClr val="bg1"/>
                        </a:solidFill>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schemeClr>
                    </a:solidFill>
                  </a:tcPr>
                </a:tc>
                <a:tc>
                  <a:txBody>
                    <a:bodyPr/>
                    <a:lstStyle/>
                    <a:p>
                      <a:pPr marL="0" marR="0">
                        <a:lnSpc>
                          <a:spcPct val="115000"/>
                        </a:lnSpc>
                        <a:spcBef>
                          <a:spcPts val="0"/>
                        </a:spcBef>
                        <a:spcAft>
                          <a:spcPts val="0"/>
                        </a:spcAft>
                      </a:pPr>
                      <a:r>
                        <a:rPr lang="en-US" sz="1600" kern="0">
                          <a:solidFill>
                            <a:schemeClr val="bg1"/>
                          </a:solidFill>
                          <a:effectLst/>
                          <a:latin typeface="+mn-lt"/>
                          <a:ea typeface="Times New Roman" panose="02020603050405020304" pitchFamily="18" charset="0"/>
                          <a:cs typeface="Times New Roman" panose="02020603050405020304" pitchFamily="18" charset="0"/>
                        </a:rPr>
                        <a:t> </a:t>
                      </a:r>
                      <a:endParaRPr lang="en-US" sz="1600" kern="100">
                        <a:solidFill>
                          <a:schemeClr val="bg1"/>
                        </a:solidFill>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schemeClr>
                    </a:solidFill>
                  </a:tcPr>
                </a:tc>
                <a:tc>
                  <a:txBody>
                    <a:bodyPr/>
                    <a:lstStyle/>
                    <a:p>
                      <a:pPr marL="0" marR="0">
                        <a:lnSpc>
                          <a:spcPct val="115000"/>
                        </a:lnSpc>
                        <a:spcBef>
                          <a:spcPts val="0"/>
                        </a:spcBef>
                        <a:spcAft>
                          <a:spcPts val="0"/>
                        </a:spcAft>
                      </a:pPr>
                      <a:endParaRPr lang="en-US" sz="1600" kern="100">
                        <a:solidFill>
                          <a:schemeClr val="bg1"/>
                        </a:solidFill>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schemeClr>
                    </a:solidFill>
                  </a:tcPr>
                </a:tc>
                <a:tc>
                  <a:txBody>
                    <a:bodyPr/>
                    <a:lstStyle/>
                    <a:p>
                      <a:pPr marL="0" marR="0" algn="r">
                        <a:lnSpc>
                          <a:spcPct val="115000"/>
                        </a:lnSpc>
                        <a:spcBef>
                          <a:spcPts val="0"/>
                        </a:spcBef>
                        <a:spcAft>
                          <a:spcPts val="0"/>
                        </a:spcAft>
                      </a:pPr>
                      <a:r>
                        <a:rPr lang="en-US" sz="1600" kern="0">
                          <a:solidFill>
                            <a:schemeClr val="bg1"/>
                          </a:solidFill>
                          <a:effectLst/>
                          <a:latin typeface="+mn-lt"/>
                          <a:ea typeface="Times New Roman" panose="02020603050405020304" pitchFamily="18" charset="0"/>
                          <a:cs typeface="Times New Roman" panose="02020603050405020304" pitchFamily="18" charset="0"/>
                        </a:rPr>
                        <a:t>4,750</a:t>
                      </a:r>
                      <a:endParaRPr lang="en-US" sz="1600" kern="100">
                        <a:solidFill>
                          <a:schemeClr val="bg1"/>
                        </a:solidFill>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schemeClr>
                    </a:solidFill>
                  </a:tcPr>
                </a:tc>
                <a:tc>
                  <a:txBody>
                    <a:bodyPr/>
                    <a:lstStyle/>
                    <a:p>
                      <a:pPr marL="0" marR="0" algn="r">
                        <a:lnSpc>
                          <a:spcPct val="115000"/>
                        </a:lnSpc>
                        <a:spcBef>
                          <a:spcPts val="0"/>
                        </a:spcBef>
                        <a:spcAft>
                          <a:spcPts val="0"/>
                        </a:spcAft>
                      </a:pPr>
                      <a:r>
                        <a:rPr lang="en-US" sz="1600" kern="0">
                          <a:solidFill>
                            <a:schemeClr val="bg1"/>
                          </a:solidFill>
                          <a:effectLst/>
                          <a:latin typeface="+mn-lt"/>
                          <a:ea typeface="Times New Roman" panose="02020603050405020304" pitchFamily="18" charset="0"/>
                          <a:cs typeface="Times New Roman" panose="02020603050405020304" pitchFamily="18" charset="0"/>
                        </a:rPr>
                        <a:t>8,750</a:t>
                      </a:r>
                      <a:endParaRPr lang="en-US" sz="1600" kern="100">
                        <a:solidFill>
                          <a:schemeClr val="bg1"/>
                        </a:solidFill>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schemeClr>
                    </a:solidFill>
                  </a:tcPr>
                </a:tc>
                <a:tc>
                  <a:txBody>
                    <a:bodyPr/>
                    <a:lstStyle/>
                    <a:p>
                      <a:pPr marL="0" marR="0" algn="r">
                        <a:lnSpc>
                          <a:spcPct val="115000"/>
                        </a:lnSpc>
                        <a:spcBef>
                          <a:spcPts val="0"/>
                        </a:spcBef>
                        <a:spcAft>
                          <a:spcPts val="0"/>
                        </a:spcAft>
                      </a:pPr>
                      <a:r>
                        <a:rPr lang="en-US" sz="1600" kern="0">
                          <a:solidFill>
                            <a:schemeClr val="bg1"/>
                          </a:solidFill>
                          <a:effectLst/>
                          <a:latin typeface="+mn-lt"/>
                          <a:ea typeface="Times New Roman" panose="02020603050405020304" pitchFamily="18" charset="0"/>
                          <a:cs typeface="Times New Roman" panose="02020603050405020304" pitchFamily="18" charset="0"/>
                        </a:rPr>
                        <a:t>16,500</a:t>
                      </a:r>
                      <a:endParaRPr lang="en-US" sz="1600" kern="100">
                        <a:solidFill>
                          <a:schemeClr val="bg1"/>
                        </a:solidFill>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schemeClr>
                    </a:solidFill>
                  </a:tcPr>
                </a:tc>
                <a:tc>
                  <a:txBody>
                    <a:bodyPr/>
                    <a:lstStyle/>
                    <a:p>
                      <a:pPr marL="0" marR="0" algn="r">
                        <a:lnSpc>
                          <a:spcPct val="115000"/>
                        </a:lnSpc>
                        <a:spcBef>
                          <a:spcPts val="0"/>
                        </a:spcBef>
                        <a:spcAft>
                          <a:spcPts val="0"/>
                        </a:spcAft>
                      </a:pPr>
                      <a:r>
                        <a:rPr lang="en-US" sz="1600" kern="0" dirty="0">
                          <a:solidFill>
                            <a:schemeClr val="bg1"/>
                          </a:solidFill>
                          <a:effectLst/>
                          <a:latin typeface="+mn-lt"/>
                          <a:ea typeface="Times New Roman" panose="02020603050405020304" pitchFamily="18" charset="0"/>
                          <a:cs typeface="Times New Roman" panose="02020603050405020304" pitchFamily="18" charset="0"/>
                        </a:rPr>
                        <a:t>30,000</a:t>
                      </a:r>
                      <a:endParaRPr lang="en-US" sz="1600" kern="100" dirty="0">
                        <a:solidFill>
                          <a:schemeClr val="bg1"/>
                        </a:solidFill>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val="2272107031"/>
                  </a:ext>
                </a:extLst>
              </a:tr>
            </a:tbl>
          </a:graphicData>
        </a:graphic>
      </p:graphicFrame>
      <p:sp>
        <p:nvSpPr>
          <p:cNvPr id="17" name="TextBox 16">
            <a:extLst>
              <a:ext uri="{FF2B5EF4-FFF2-40B4-BE49-F238E27FC236}">
                <a16:creationId xmlns:a16="http://schemas.microsoft.com/office/drawing/2014/main" id="{C7142114-9551-FF62-3BCD-5A3DF1781DB1}"/>
              </a:ext>
            </a:extLst>
          </p:cNvPr>
          <p:cNvSpPr txBox="1"/>
          <p:nvPr/>
        </p:nvSpPr>
        <p:spPr>
          <a:xfrm>
            <a:off x="213014" y="6083094"/>
            <a:ext cx="5592364" cy="430887"/>
          </a:xfrm>
          <a:prstGeom prst="rect">
            <a:avLst/>
          </a:prstGeom>
          <a:noFill/>
        </p:spPr>
        <p:txBody>
          <a:bodyPr wrap="square" rtlCol="0">
            <a:spAutoFit/>
          </a:bodyPr>
          <a:lstStyle/>
          <a:p>
            <a:r>
              <a:rPr lang="en-US" sz="1100" i="1"/>
              <a:t>*Income band is determined by percentage Area Median Income (AMI).</a:t>
            </a:r>
          </a:p>
          <a:p>
            <a:r>
              <a:rPr lang="en-US" sz="1100" i="1"/>
              <a:t>** Household Income is a based on a household size of 3 people.  </a:t>
            </a:r>
          </a:p>
        </p:txBody>
      </p:sp>
      <p:sp>
        <p:nvSpPr>
          <p:cNvPr id="2" name="Slide Number Placeholder 1">
            <a:extLst>
              <a:ext uri="{FF2B5EF4-FFF2-40B4-BE49-F238E27FC236}">
                <a16:creationId xmlns:a16="http://schemas.microsoft.com/office/drawing/2014/main" id="{230851A0-D448-0F19-C250-451690A0C294}"/>
              </a:ext>
            </a:extLst>
          </p:cNvPr>
          <p:cNvSpPr>
            <a:spLocks noGrp="1"/>
          </p:cNvSpPr>
          <p:nvPr>
            <p:ph type="sldNum" sz="quarter" idx="12"/>
          </p:nvPr>
        </p:nvSpPr>
        <p:spPr/>
        <p:txBody>
          <a:bodyPr/>
          <a:lstStyle/>
          <a:p>
            <a:fld id="{97586EE6-E982-4B55-865E-DD5294D17279}" type="slidenum">
              <a:rPr lang="en-US" smtClean="0"/>
              <a:t>7</a:t>
            </a:fld>
            <a:endParaRPr lang="en-US"/>
          </a:p>
        </p:txBody>
      </p:sp>
    </p:spTree>
    <p:extLst>
      <p:ext uri="{BB962C8B-B14F-4D97-AF65-F5344CB8AC3E}">
        <p14:creationId xmlns:p14="http://schemas.microsoft.com/office/powerpoint/2010/main" val="2499961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F99417-4B3A-7F43-A27D-464015E86422}"/>
              </a:ext>
            </a:extLst>
          </p:cNvPr>
          <p:cNvSpPr>
            <a:spLocks noGrp="1"/>
          </p:cNvSpPr>
          <p:nvPr>
            <p:ph type="title"/>
          </p:nvPr>
        </p:nvSpPr>
        <p:spPr/>
        <p:txBody>
          <a:bodyPr/>
          <a:lstStyle/>
          <a:p>
            <a:r>
              <a:rPr lang="en-US" dirty="0"/>
              <a:t>2025 Area Median Income Table</a:t>
            </a:r>
          </a:p>
        </p:txBody>
      </p:sp>
      <p:sp>
        <p:nvSpPr>
          <p:cNvPr id="3" name="TextBox 3">
            <a:extLst>
              <a:ext uri="{FF2B5EF4-FFF2-40B4-BE49-F238E27FC236}">
                <a16:creationId xmlns:a16="http://schemas.microsoft.com/office/drawing/2014/main" id="{1FC146E9-0901-C139-CAE5-185965F12D03}"/>
              </a:ext>
            </a:extLst>
          </p:cNvPr>
          <p:cNvSpPr txBox="1"/>
          <p:nvPr/>
        </p:nvSpPr>
        <p:spPr>
          <a:xfrm>
            <a:off x="308706" y="1449977"/>
            <a:ext cx="11437856" cy="307777"/>
          </a:xfrm>
          <a:prstGeom prst="rect">
            <a:avLst/>
          </a:prstGeom>
          <a:solidFill>
            <a:schemeClr val="bg2">
              <a:lumMod val="9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56082"/>
                </a:solidFill>
                <a:effectLst/>
                <a:uLnTx/>
                <a:uFillTx/>
                <a:latin typeface="Aptos" panose="020B0004020202020204"/>
                <a:ea typeface="+mn-ea"/>
                <a:cs typeface="+mn-cs"/>
              </a:rPr>
              <a:t>The AMI table below serves as a reference for the income limits outlined under income eligibility. </a:t>
            </a:r>
          </a:p>
        </p:txBody>
      </p:sp>
      <p:graphicFrame>
        <p:nvGraphicFramePr>
          <p:cNvPr id="5" name="Table 4">
            <a:extLst>
              <a:ext uri="{FF2B5EF4-FFF2-40B4-BE49-F238E27FC236}">
                <a16:creationId xmlns:a16="http://schemas.microsoft.com/office/drawing/2014/main" id="{9FD6EDC5-6486-724C-D7CE-50754041E63A}"/>
              </a:ext>
            </a:extLst>
          </p:cNvPr>
          <p:cNvGraphicFramePr>
            <a:graphicFrameLocks noGrp="1"/>
          </p:cNvGraphicFramePr>
          <p:nvPr/>
        </p:nvGraphicFramePr>
        <p:xfrm>
          <a:off x="200287" y="2015734"/>
          <a:ext cx="11654693" cy="4044950"/>
        </p:xfrm>
        <a:graphic>
          <a:graphicData uri="http://schemas.openxmlformats.org/drawingml/2006/table">
            <a:tbl>
              <a:tblPr firstRow="1" bandRow="1">
                <a:tableStyleId>{5C22544A-7EE6-4342-B048-85BDC9FD1C3A}</a:tableStyleId>
              </a:tblPr>
              <a:tblGrid>
                <a:gridCol w="966317">
                  <a:extLst>
                    <a:ext uri="{9D8B030D-6E8A-4147-A177-3AD203B41FA5}">
                      <a16:colId xmlns:a16="http://schemas.microsoft.com/office/drawing/2014/main" val="2519306318"/>
                    </a:ext>
                  </a:extLst>
                </a:gridCol>
                <a:gridCol w="1336047">
                  <a:extLst>
                    <a:ext uri="{9D8B030D-6E8A-4147-A177-3AD203B41FA5}">
                      <a16:colId xmlns:a16="http://schemas.microsoft.com/office/drawing/2014/main" val="2426588106"/>
                    </a:ext>
                  </a:extLst>
                </a:gridCol>
                <a:gridCol w="1336047">
                  <a:extLst>
                    <a:ext uri="{9D8B030D-6E8A-4147-A177-3AD203B41FA5}">
                      <a16:colId xmlns:a16="http://schemas.microsoft.com/office/drawing/2014/main" val="2784440440"/>
                    </a:ext>
                  </a:extLst>
                </a:gridCol>
                <a:gridCol w="1336047">
                  <a:extLst>
                    <a:ext uri="{9D8B030D-6E8A-4147-A177-3AD203B41FA5}">
                      <a16:colId xmlns:a16="http://schemas.microsoft.com/office/drawing/2014/main" val="3914302055"/>
                    </a:ext>
                  </a:extLst>
                </a:gridCol>
                <a:gridCol w="1336047">
                  <a:extLst>
                    <a:ext uri="{9D8B030D-6E8A-4147-A177-3AD203B41FA5}">
                      <a16:colId xmlns:a16="http://schemas.microsoft.com/office/drawing/2014/main" val="1394699577"/>
                    </a:ext>
                  </a:extLst>
                </a:gridCol>
                <a:gridCol w="1336047">
                  <a:extLst>
                    <a:ext uri="{9D8B030D-6E8A-4147-A177-3AD203B41FA5}">
                      <a16:colId xmlns:a16="http://schemas.microsoft.com/office/drawing/2014/main" val="3925909731"/>
                    </a:ext>
                  </a:extLst>
                </a:gridCol>
                <a:gridCol w="1336047">
                  <a:extLst>
                    <a:ext uri="{9D8B030D-6E8A-4147-A177-3AD203B41FA5}">
                      <a16:colId xmlns:a16="http://schemas.microsoft.com/office/drawing/2014/main" val="2305461859"/>
                    </a:ext>
                  </a:extLst>
                </a:gridCol>
                <a:gridCol w="1336047">
                  <a:extLst>
                    <a:ext uri="{9D8B030D-6E8A-4147-A177-3AD203B41FA5}">
                      <a16:colId xmlns:a16="http://schemas.microsoft.com/office/drawing/2014/main" val="752906148"/>
                    </a:ext>
                  </a:extLst>
                </a:gridCol>
                <a:gridCol w="1336047">
                  <a:extLst>
                    <a:ext uri="{9D8B030D-6E8A-4147-A177-3AD203B41FA5}">
                      <a16:colId xmlns:a16="http://schemas.microsoft.com/office/drawing/2014/main" val="1088880447"/>
                    </a:ext>
                  </a:extLst>
                </a:gridCol>
              </a:tblGrid>
              <a:tr h="370840">
                <a:tc>
                  <a:txBody>
                    <a:bodyPr/>
                    <a:lstStyle/>
                    <a:p>
                      <a:endParaRPr lang="en-US" sz="1600">
                        <a:latin typeface="+mn-lt"/>
                      </a:endParaRPr>
                    </a:p>
                  </a:txBody>
                  <a:tcPr>
                    <a:solidFill>
                      <a:schemeClr val="bg1"/>
                    </a:solidFill>
                  </a:tcPr>
                </a:tc>
                <a:tc gridSpan="8">
                  <a:txBody>
                    <a:bodyPr/>
                    <a:lstStyle/>
                    <a:p>
                      <a:pPr algn="ctr"/>
                      <a:r>
                        <a:rPr lang="en-US" sz="1600" dirty="0">
                          <a:latin typeface="+mn-lt"/>
                        </a:rPr>
                        <a:t>Philadelphia MSA AMI Table: 2025</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8726007"/>
                  </a:ext>
                </a:extLst>
              </a:tr>
              <a:tr h="0">
                <a:tc>
                  <a:txBody>
                    <a:bodyPr/>
                    <a:lstStyle/>
                    <a:p>
                      <a:endParaRPr lang="en-US" sz="1600">
                        <a:latin typeface="+mn-lt"/>
                      </a:endParaRPr>
                    </a:p>
                  </a:txBody>
                  <a:tcPr>
                    <a:solidFill>
                      <a:schemeClr val="bg1"/>
                    </a:solidFill>
                  </a:tcPr>
                </a:tc>
                <a:tc gridSpan="8">
                  <a:txBody>
                    <a:bodyPr/>
                    <a:lstStyle/>
                    <a:p>
                      <a:pPr algn="ctr"/>
                      <a:r>
                        <a:rPr lang="en-US" sz="1600" b="1" dirty="0">
                          <a:solidFill>
                            <a:schemeClr val="bg1"/>
                          </a:solidFill>
                          <a:latin typeface="+mn-lt"/>
                        </a:rPr>
                        <a:t>AMI</a:t>
                      </a:r>
                    </a:p>
                  </a:txBody>
                  <a:tcPr anchor="c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9183592"/>
                  </a:ext>
                </a:extLst>
              </a:tr>
              <a:tr h="370840">
                <a:tc>
                  <a:txBody>
                    <a:bodyPr/>
                    <a:lstStyle/>
                    <a:p>
                      <a:pPr algn="ctr" fontAlgn="b"/>
                      <a:r>
                        <a:rPr lang="en-US" sz="1200" b="1" i="0" u="none" strike="noStrike" dirty="0">
                          <a:solidFill>
                            <a:srgbClr val="000000"/>
                          </a:solidFill>
                          <a:effectLst/>
                          <a:latin typeface="+mn-lt"/>
                        </a:rPr>
                        <a:t>Household Size</a:t>
                      </a:r>
                    </a:p>
                  </a:txBody>
                  <a:tcPr marL="6350" marR="6350" marT="6350" marB="0" anchor="ctr">
                    <a:solidFill>
                      <a:schemeClr val="bg2">
                        <a:lumMod val="90000"/>
                      </a:schemeClr>
                    </a:solidFill>
                  </a:tcPr>
                </a:tc>
                <a:tc>
                  <a:txBody>
                    <a:bodyPr/>
                    <a:lstStyle/>
                    <a:p>
                      <a:pPr algn="r" fontAlgn="b"/>
                      <a:r>
                        <a:rPr lang="en-US" sz="1600" b="0" i="0" u="none" strike="noStrike" dirty="0">
                          <a:solidFill>
                            <a:srgbClr val="000000"/>
                          </a:solidFill>
                          <a:effectLst/>
                          <a:latin typeface="+mn-lt"/>
                        </a:rPr>
                        <a:t>30%</a:t>
                      </a:r>
                    </a:p>
                  </a:txBody>
                  <a:tcPr marL="6350" marR="6350" marT="6350" marB="0" anchor="b">
                    <a:solidFill>
                      <a:schemeClr val="bg2">
                        <a:lumMod val="90000"/>
                      </a:schemeClr>
                    </a:solidFill>
                  </a:tcPr>
                </a:tc>
                <a:tc>
                  <a:txBody>
                    <a:bodyPr/>
                    <a:lstStyle/>
                    <a:p>
                      <a:pPr algn="r" fontAlgn="b"/>
                      <a:r>
                        <a:rPr lang="en-US" sz="1600" b="0" i="0" u="none" strike="noStrike" dirty="0">
                          <a:solidFill>
                            <a:srgbClr val="000000"/>
                          </a:solidFill>
                          <a:effectLst/>
                          <a:latin typeface="+mn-lt"/>
                        </a:rPr>
                        <a:t>40%</a:t>
                      </a:r>
                    </a:p>
                  </a:txBody>
                  <a:tcPr marL="6350" marR="6350" marT="6350" marB="0" anchor="b">
                    <a:solidFill>
                      <a:schemeClr val="bg2">
                        <a:lumMod val="90000"/>
                      </a:schemeClr>
                    </a:solidFill>
                  </a:tcPr>
                </a:tc>
                <a:tc>
                  <a:txBody>
                    <a:bodyPr/>
                    <a:lstStyle/>
                    <a:p>
                      <a:pPr algn="r" fontAlgn="b"/>
                      <a:r>
                        <a:rPr lang="en-US" sz="1600" b="0" i="0" u="none" strike="noStrike" dirty="0">
                          <a:solidFill>
                            <a:srgbClr val="000000"/>
                          </a:solidFill>
                          <a:effectLst/>
                          <a:latin typeface="+mn-lt"/>
                        </a:rPr>
                        <a:t>50%</a:t>
                      </a:r>
                    </a:p>
                  </a:txBody>
                  <a:tcPr marL="6350" marR="6350" marT="6350" marB="0" anchor="b">
                    <a:solidFill>
                      <a:schemeClr val="bg2">
                        <a:lumMod val="90000"/>
                      </a:schemeClr>
                    </a:solidFill>
                  </a:tcPr>
                </a:tc>
                <a:tc>
                  <a:txBody>
                    <a:bodyPr/>
                    <a:lstStyle/>
                    <a:p>
                      <a:pPr algn="r" fontAlgn="b"/>
                      <a:r>
                        <a:rPr lang="en-US" sz="1600" b="0" i="0" u="none" strike="noStrike" dirty="0">
                          <a:solidFill>
                            <a:srgbClr val="000000"/>
                          </a:solidFill>
                          <a:effectLst/>
                          <a:latin typeface="+mn-lt"/>
                        </a:rPr>
                        <a:t>60%</a:t>
                      </a:r>
                    </a:p>
                  </a:txBody>
                  <a:tcPr marL="6350" marR="6350" marT="6350" marB="0" anchor="b">
                    <a:solidFill>
                      <a:schemeClr val="bg2">
                        <a:lumMod val="90000"/>
                      </a:schemeClr>
                    </a:solidFill>
                  </a:tcPr>
                </a:tc>
                <a:tc>
                  <a:txBody>
                    <a:bodyPr/>
                    <a:lstStyle/>
                    <a:p>
                      <a:pPr algn="r" fontAlgn="b"/>
                      <a:r>
                        <a:rPr lang="en-US" sz="1600" b="0" i="0" u="none" strike="noStrike" dirty="0">
                          <a:solidFill>
                            <a:srgbClr val="000000"/>
                          </a:solidFill>
                          <a:effectLst/>
                          <a:latin typeface="+mn-lt"/>
                        </a:rPr>
                        <a:t>65%</a:t>
                      </a:r>
                    </a:p>
                  </a:txBody>
                  <a:tcPr marL="6350" marR="6350" marT="6350" marB="0" anchor="b">
                    <a:solidFill>
                      <a:schemeClr val="bg2">
                        <a:lumMod val="90000"/>
                      </a:schemeClr>
                    </a:solidFill>
                  </a:tcPr>
                </a:tc>
                <a:tc>
                  <a:txBody>
                    <a:bodyPr/>
                    <a:lstStyle/>
                    <a:p>
                      <a:pPr algn="r" fontAlgn="b"/>
                      <a:r>
                        <a:rPr lang="en-US" sz="1600" b="0" i="0" u="none" strike="noStrike" dirty="0">
                          <a:solidFill>
                            <a:srgbClr val="000000"/>
                          </a:solidFill>
                          <a:effectLst/>
                          <a:latin typeface="+mn-lt"/>
                        </a:rPr>
                        <a:t>80%</a:t>
                      </a:r>
                    </a:p>
                  </a:txBody>
                  <a:tcPr marL="6350" marR="6350" marT="6350" marB="0" anchor="b">
                    <a:solidFill>
                      <a:schemeClr val="bg2">
                        <a:lumMod val="90000"/>
                      </a:schemeClr>
                    </a:solidFill>
                  </a:tcPr>
                </a:tc>
                <a:tc>
                  <a:txBody>
                    <a:bodyPr/>
                    <a:lstStyle/>
                    <a:p>
                      <a:pPr algn="r" fontAlgn="b"/>
                      <a:r>
                        <a:rPr lang="en-US" sz="1600" b="0" i="0" u="none" strike="noStrike" dirty="0">
                          <a:solidFill>
                            <a:srgbClr val="000000"/>
                          </a:solidFill>
                          <a:effectLst/>
                          <a:latin typeface="+mn-lt"/>
                        </a:rPr>
                        <a:t>100%</a:t>
                      </a:r>
                    </a:p>
                  </a:txBody>
                  <a:tcPr marL="6350" marR="6350" marT="6350" marB="0" anchor="b">
                    <a:solidFill>
                      <a:schemeClr val="bg2">
                        <a:lumMod val="90000"/>
                      </a:schemeClr>
                    </a:solidFill>
                  </a:tcPr>
                </a:tc>
                <a:tc>
                  <a:txBody>
                    <a:bodyPr/>
                    <a:lstStyle/>
                    <a:p>
                      <a:pPr algn="r" fontAlgn="b"/>
                      <a:r>
                        <a:rPr lang="en-US" sz="1600" b="0" i="0" u="none" strike="noStrike" dirty="0">
                          <a:solidFill>
                            <a:srgbClr val="000000"/>
                          </a:solidFill>
                          <a:effectLst/>
                          <a:latin typeface="+mn-lt"/>
                        </a:rPr>
                        <a:t>120%</a:t>
                      </a:r>
                    </a:p>
                  </a:txBody>
                  <a:tcPr marL="6350" marR="6350" marT="6350" marB="0" anchor="b">
                    <a:solidFill>
                      <a:schemeClr val="bg2">
                        <a:lumMod val="90000"/>
                      </a:schemeClr>
                    </a:solidFill>
                  </a:tcPr>
                </a:tc>
                <a:extLst>
                  <a:ext uri="{0D108BD9-81ED-4DB2-BD59-A6C34878D82A}">
                    <a16:rowId xmlns:a16="http://schemas.microsoft.com/office/drawing/2014/main" val="1952134707"/>
                  </a:ext>
                </a:extLst>
              </a:tr>
              <a:tr h="370840">
                <a:tc>
                  <a:txBody>
                    <a:bodyPr/>
                    <a:lstStyle/>
                    <a:p>
                      <a:pPr algn="ctr" fontAlgn="b"/>
                      <a:r>
                        <a:rPr lang="en-US" sz="1600" b="1" i="0" u="none" strike="noStrike" dirty="0">
                          <a:solidFill>
                            <a:srgbClr val="000000"/>
                          </a:solidFill>
                          <a:effectLst/>
                          <a:latin typeface="+mn-lt"/>
                        </a:rPr>
                        <a:t>1</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$25,100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$33,450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$41,800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$50,150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$54,350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$66,850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$83,600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$100,300</a:t>
                      </a:r>
                    </a:p>
                  </a:txBody>
                  <a:tcPr marL="6350" marR="6350" marT="6350" marB="0" anchor="b">
                    <a:solidFill>
                      <a:schemeClr val="accent1">
                        <a:lumMod val="20000"/>
                        <a:lumOff val="80000"/>
                      </a:schemeClr>
                    </a:solidFill>
                  </a:tcPr>
                </a:tc>
                <a:extLst>
                  <a:ext uri="{0D108BD9-81ED-4DB2-BD59-A6C34878D82A}">
                    <a16:rowId xmlns:a16="http://schemas.microsoft.com/office/drawing/2014/main" val="708072253"/>
                  </a:ext>
                </a:extLst>
              </a:tr>
              <a:tr h="370840">
                <a:tc>
                  <a:txBody>
                    <a:bodyPr/>
                    <a:lstStyle/>
                    <a:p>
                      <a:pPr algn="ctr" fontAlgn="b"/>
                      <a:r>
                        <a:rPr lang="en-US" sz="1600" b="1" i="0" u="none" strike="noStrike" dirty="0">
                          <a:solidFill>
                            <a:srgbClr val="000000"/>
                          </a:solidFill>
                          <a:effectLst/>
                          <a:latin typeface="+mn-lt"/>
                        </a:rPr>
                        <a:t>2</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$28,650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$38,250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$47,800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$61,900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$62,100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$76,400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$95,500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$114,650</a:t>
                      </a:r>
                    </a:p>
                  </a:txBody>
                  <a:tcPr marL="6350" marR="6350" marT="6350" marB="0" anchor="b">
                    <a:solidFill>
                      <a:schemeClr val="accent1">
                        <a:lumMod val="40000"/>
                        <a:lumOff val="60000"/>
                      </a:schemeClr>
                    </a:solidFill>
                  </a:tcPr>
                </a:tc>
                <a:extLst>
                  <a:ext uri="{0D108BD9-81ED-4DB2-BD59-A6C34878D82A}">
                    <a16:rowId xmlns:a16="http://schemas.microsoft.com/office/drawing/2014/main" val="1469082927"/>
                  </a:ext>
                </a:extLst>
              </a:tr>
              <a:tr h="370840">
                <a:tc>
                  <a:txBody>
                    <a:bodyPr/>
                    <a:lstStyle/>
                    <a:p>
                      <a:pPr algn="ctr" fontAlgn="b"/>
                      <a:r>
                        <a:rPr lang="en-US" sz="1600" b="1" i="0" u="none" strike="noStrike" dirty="0">
                          <a:solidFill>
                            <a:srgbClr val="000000"/>
                          </a:solidFill>
                          <a:effectLst/>
                          <a:latin typeface="+mn-lt"/>
                        </a:rPr>
                        <a:t>3</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$32,250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$43,000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$53,750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$64,800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$69,850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$85,950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$107,250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$129,000</a:t>
                      </a:r>
                    </a:p>
                  </a:txBody>
                  <a:tcPr marL="6350" marR="6350" marT="6350" marB="0" anchor="b">
                    <a:solidFill>
                      <a:schemeClr val="accent1">
                        <a:lumMod val="20000"/>
                        <a:lumOff val="80000"/>
                      </a:schemeClr>
                    </a:solidFill>
                  </a:tcPr>
                </a:tc>
                <a:extLst>
                  <a:ext uri="{0D108BD9-81ED-4DB2-BD59-A6C34878D82A}">
                    <a16:rowId xmlns:a16="http://schemas.microsoft.com/office/drawing/2014/main" val="1243268322"/>
                  </a:ext>
                </a:extLst>
              </a:tr>
              <a:tr h="370840">
                <a:tc>
                  <a:txBody>
                    <a:bodyPr/>
                    <a:lstStyle/>
                    <a:p>
                      <a:pPr algn="ctr" fontAlgn="b"/>
                      <a:r>
                        <a:rPr lang="en-US" sz="1600" b="1" i="0" u="none" strike="noStrike" dirty="0">
                          <a:solidFill>
                            <a:srgbClr val="000000"/>
                          </a:solidFill>
                          <a:effectLst/>
                          <a:latin typeface="+mn-lt"/>
                        </a:rPr>
                        <a:t>4</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$35,800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$47,800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$59,700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$71,650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$77,650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$95,500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$119,400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$143,300</a:t>
                      </a:r>
                    </a:p>
                  </a:txBody>
                  <a:tcPr marL="6350" marR="6350" marT="6350" marB="0" anchor="b">
                    <a:solidFill>
                      <a:schemeClr val="accent1">
                        <a:lumMod val="40000"/>
                        <a:lumOff val="60000"/>
                      </a:schemeClr>
                    </a:solidFill>
                  </a:tcPr>
                </a:tc>
                <a:extLst>
                  <a:ext uri="{0D108BD9-81ED-4DB2-BD59-A6C34878D82A}">
                    <a16:rowId xmlns:a16="http://schemas.microsoft.com/office/drawing/2014/main" val="4105924644"/>
                  </a:ext>
                </a:extLst>
              </a:tr>
              <a:tr h="370840">
                <a:tc>
                  <a:txBody>
                    <a:bodyPr/>
                    <a:lstStyle/>
                    <a:p>
                      <a:pPr algn="ctr" fontAlgn="b"/>
                      <a:r>
                        <a:rPr lang="en-US" sz="1600" b="1" i="0" u="none" strike="noStrike" dirty="0">
                          <a:solidFill>
                            <a:srgbClr val="000000"/>
                          </a:solidFill>
                          <a:effectLst/>
                          <a:latin typeface="+mn-lt"/>
                        </a:rPr>
                        <a:t>5</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$38,700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$51,600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$64,500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$77,400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$83,850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$103,150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$129,000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$154,750</a:t>
                      </a:r>
                    </a:p>
                  </a:txBody>
                  <a:tcPr marL="6350" marR="6350" marT="6350" marB="0" anchor="b">
                    <a:solidFill>
                      <a:schemeClr val="accent1">
                        <a:lumMod val="20000"/>
                        <a:lumOff val="80000"/>
                      </a:schemeClr>
                    </a:solidFill>
                  </a:tcPr>
                </a:tc>
                <a:extLst>
                  <a:ext uri="{0D108BD9-81ED-4DB2-BD59-A6C34878D82A}">
                    <a16:rowId xmlns:a16="http://schemas.microsoft.com/office/drawing/2014/main" val="2399047902"/>
                  </a:ext>
                </a:extLst>
              </a:tr>
              <a:tr h="370840">
                <a:tc>
                  <a:txBody>
                    <a:bodyPr/>
                    <a:lstStyle/>
                    <a:p>
                      <a:pPr algn="ctr" fontAlgn="b"/>
                      <a:r>
                        <a:rPr lang="en-US" sz="1600" b="1" i="0" u="none" strike="noStrike" dirty="0">
                          <a:solidFill>
                            <a:srgbClr val="000000"/>
                          </a:solidFill>
                          <a:effectLst/>
                          <a:latin typeface="+mn-lt"/>
                        </a:rPr>
                        <a:t>6</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$41,960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$55,450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$69,300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$83,150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$90,050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$110,800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$138,550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$166,250</a:t>
                      </a:r>
                    </a:p>
                  </a:txBody>
                  <a:tcPr marL="6350" marR="6350" marT="6350" marB="0" anchor="b">
                    <a:solidFill>
                      <a:schemeClr val="accent1">
                        <a:lumMod val="40000"/>
                        <a:lumOff val="60000"/>
                      </a:schemeClr>
                    </a:solidFill>
                  </a:tcPr>
                </a:tc>
                <a:extLst>
                  <a:ext uri="{0D108BD9-81ED-4DB2-BD59-A6C34878D82A}">
                    <a16:rowId xmlns:a16="http://schemas.microsoft.com/office/drawing/2014/main" val="72438120"/>
                  </a:ext>
                </a:extLst>
              </a:tr>
              <a:tr h="370840">
                <a:tc>
                  <a:txBody>
                    <a:bodyPr/>
                    <a:lstStyle/>
                    <a:p>
                      <a:pPr algn="ctr" fontAlgn="b"/>
                      <a:r>
                        <a:rPr lang="en-US" sz="1600" b="1" i="0" u="none" strike="noStrike" dirty="0">
                          <a:solidFill>
                            <a:srgbClr val="000000"/>
                          </a:solidFill>
                          <a:effectLst/>
                          <a:latin typeface="+mn-lt"/>
                        </a:rPr>
                        <a:t>7</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$47,340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$59,250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$74,050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$88,850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$96,250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$118,450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$148,100</a:t>
                      </a:r>
                    </a:p>
                  </a:txBody>
                  <a:tcPr marL="6350" marR="6350" marT="6350" marB="0" anchor="b">
                    <a:solidFill>
                      <a:schemeClr val="accent1">
                        <a:lumMod val="20000"/>
                        <a:lumOff val="80000"/>
                      </a:schemeClr>
                    </a:solidFill>
                  </a:tcPr>
                </a:tc>
                <a:tc>
                  <a:txBody>
                    <a:bodyPr/>
                    <a:lstStyle/>
                    <a:p>
                      <a:pPr algn="r" fontAlgn="b"/>
                      <a:r>
                        <a:rPr lang="en-US" sz="1600" b="0" i="0" u="none" strike="noStrike" dirty="0">
                          <a:solidFill>
                            <a:srgbClr val="000000"/>
                          </a:solidFill>
                          <a:effectLst/>
                          <a:latin typeface="+mn-lt"/>
                        </a:rPr>
                        <a:t>$177,700</a:t>
                      </a:r>
                    </a:p>
                  </a:txBody>
                  <a:tcPr marL="6350" marR="6350" marT="6350" marB="0" anchor="b">
                    <a:solidFill>
                      <a:schemeClr val="accent1">
                        <a:lumMod val="20000"/>
                        <a:lumOff val="80000"/>
                      </a:schemeClr>
                    </a:solidFill>
                  </a:tcPr>
                </a:tc>
                <a:extLst>
                  <a:ext uri="{0D108BD9-81ED-4DB2-BD59-A6C34878D82A}">
                    <a16:rowId xmlns:a16="http://schemas.microsoft.com/office/drawing/2014/main" val="840708974"/>
                  </a:ext>
                </a:extLst>
              </a:tr>
              <a:tr h="370840">
                <a:tc>
                  <a:txBody>
                    <a:bodyPr/>
                    <a:lstStyle/>
                    <a:p>
                      <a:pPr algn="ctr" fontAlgn="b"/>
                      <a:r>
                        <a:rPr lang="en-US" sz="1600" b="1" i="0" u="none" strike="noStrike" dirty="0">
                          <a:solidFill>
                            <a:srgbClr val="000000"/>
                          </a:solidFill>
                          <a:effectLst/>
                          <a:latin typeface="+mn-lt"/>
                        </a:rPr>
                        <a:t>8</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$52,720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$63,050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$78,850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$94,600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$102,450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$126,100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$157,650</a:t>
                      </a:r>
                    </a:p>
                  </a:txBody>
                  <a:tcPr marL="6350" marR="6350" marT="6350" marB="0" anchor="b">
                    <a:solidFill>
                      <a:schemeClr val="accent1">
                        <a:lumMod val="40000"/>
                        <a:lumOff val="60000"/>
                      </a:schemeClr>
                    </a:solidFill>
                  </a:tcPr>
                </a:tc>
                <a:tc>
                  <a:txBody>
                    <a:bodyPr/>
                    <a:lstStyle/>
                    <a:p>
                      <a:pPr algn="r" fontAlgn="b"/>
                      <a:r>
                        <a:rPr lang="en-US" sz="1600" b="0" i="0" u="none" strike="noStrike" dirty="0">
                          <a:solidFill>
                            <a:srgbClr val="000000"/>
                          </a:solidFill>
                          <a:effectLst/>
                          <a:latin typeface="+mn-lt"/>
                        </a:rPr>
                        <a:t>$189,150</a:t>
                      </a:r>
                    </a:p>
                  </a:txBody>
                  <a:tcPr marL="6350" marR="6350" marT="6350" marB="0" anchor="b">
                    <a:solidFill>
                      <a:schemeClr val="accent1">
                        <a:lumMod val="40000"/>
                        <a:lumOff val="60000"/>
                      </a:schemeClr>
                    </a:solidFill>
                  </a:tcPr>
                </a:tc>
                <a:extLst>
                  <a:ext uri="{0D108BD9-81ED-4DB2-BD59-A6C34878D82A}">
                    <a16:rowId xmlns:a16="http://schemas.microsoft.com/office/drawing/2014/main" val="3591415848"/>
                  </a:ext>
                </a:extLst>
              </a:tr>
            </a:tbl>
          </a:graphicData>
        </a:graphic>
      </p:graphicFrame>
      <p:sp>
        <p:nvSpPr>
          <p:cNvPr id="6" name="Slide Number Placeholder 5">
            <a:extLst>
              <a:ext uri="{FF2B5EF4-FFF2-40B4-BE49-F238E27FC236}">
                <a16:creationId xmlns:a16="http://schemas.microsoft.com/office/drawing/2014/main" id="{43743772-1623-9DFF-D4F0-041DEAF1D5EB}"/>
              </a:ext>
            </a:extLst>
          </p:cNvPr>
          <p:cNvSpPr>
            <a:spLocks noGrp="1"/>
          </p:cNvSpPr>
          <p:nvPr>
            <p:ph type="sldNum" sz="quarter" idx="12"/>
          </p:nvPr>
        </p:nvSpPr>
        <p:spPr>
          <a:xfrm>
            <a:off x="9321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819D4-98F4-4635-91E9-0D99F1A1102C}" type="slidenum">
              <a:rPr kumimoji="0" lang="en-US" sz="1200" b="0" i="0" u="none" strike="noStrike" kern="1200" cap="none" spc="0" normalizeH="0" baseline="0" noProof="0" smtClean="0">
                <a:ln>
                  <a:noFill/>
                </a:ln>
                <a:solidFill>
                  <a:prstClr val="black">
                    <a:tint val="82000"/>
                  </a:prstClr>
                </a:solidFill>
                <a:effectLst/>
                <a:uLnTx/>
                <a:uFillTx/>
                <a:latin typeface="Aptos" panose="020B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82000"/>
                </a:prstClr>
              </a:solidFill>
              <a:effectLst/>
              <a:uLnTx/>
              <a:uFillTx/>
              <a:latin typeface="Aptos" panose="020B0004020202020204"/>
              <a:ea typeface="+mn-ea"/>
              <a:cs typeface="+mn-cs"/>
            </a:endParaRPr>
          </a:p>
        </p:txBody>
      </p:sp>
      <p:sp>
        <p:nvSpPr>
          <p:cNvPr id="2" name="TextBox 1">
            <a:extLst>
              <a:ext uri="{FF2B5EF4-FFF2-40B4-BE49-F238E27FC236}">
                <a16:creationId xmlns:a16="http://schemas.microsoft.com/office/drawing/2014/main" id="{CA67F325-CD3F-4FE4-FCDF-15449E0D82E5}"/>
              </a:ext>
            </a:extLst>
          </p:cNvPr>
          <p:cNvSpPr txBox="1"/>
          <p:nvPr/>
        </p:nvSpPr>
        <p:spPr>
          <a:xfrm>
            <a:off x="429768" y="6092765"/>
            <a:ext cx="1045159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Aptos" panose="020B0004020202020204"/>
                <a:ea typeface="+mn-ea"/>
                <a:cs typeface="+mn-cs"/>
              </a:rPr>
              <a:t>*The Philadelphia-Camden-Wilmington, PA-NJ-DE-MD MSA contains the following areas: New Castle County, DE; Cecil County, MD; Burlington County, NJ; Camden County, NJ; Gloucester County, NJ; Salem County, NJ; Bucks County, PA; Chester County, PA; Delaware County, PA; Montgomery County, PA; and Philadelphia County, PA.*</a:t>
            </a:r>
          </a:p>
        </p:txBody>
      </p:sp>
    </p:spTree>
    <p:extLst>
      <p:ext uri="{BB962C8B-B14F-4D97-AF65-F5344CB8AC3E}">
        <p14:creationId xmlns:p14="http://schemas.microsoft.com/office/powerpoint/2010/main" val="1047837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C1694-6E7A-415F-9214-375D29730F6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0C7830-F1F7-B56D-72FD-ED3AE1CCE207}"/>
              </a:ext>
            </a:extLst>
          </p:cNvPr>
          <p:cNvSpPr>
            <a:spLocks noGrp="1"/>
          </p:cNvSpPr>
          <p:nvPr>
            <p:ph idx="1"/>
          </p:nvPr>
        </p:nvSpPr>
        <p:spPr>
          <a:xfrm>
            <a:off x="308706" y="1935904"/>
            <a:ext cx="11437856" cy="4214284"/>
          </a:xfrm>
          <a:solidFill>
            <a:schemeClr val="bg1">
              <a:lumMod val="95000"/>
            </a:schemeClr>
          </a:solidFill>
          <a:ln w="38100">
            <a:solidFill>
              <a:schemeClr val="accent4"/>
            </a:solidFill>
            <a:prstDash val="dash"/>
          </a:ln>
        </p:spPr>
        <p:txBody>
          <a:bodyPr lIns="91440" tIns="182880" bIns="91440">
            <a:normAutofit/>
          </a:bodyPr>
          <a:lstStyle/>
          <a:p>
            <a:pPr marL="342900" marR="0" lvl="0" indent="-342900">
              <a:buFont typeface="Arial" panose="020B0604020202020204" pitchFamily="34" charset="0"/>
              <a:buChar char="•"/>
              <a:tabLst>
                <a:tab pos="400050" algn="l"/>
              </a:tabLst>
            </a:pPr>
            <a:r>
              <a:rPr lang="en-US" sz="1800" dirty="0">
                <a:effectLst/>
                <a:ea typeface="Times New Roman" panose="02020603050405020304" pitchFamily="18" charset="0"/>
                <a:cs typeface="Times New Roman" panose="02020603050405020304" pitchFamily="18" charset="0"/>
              </a:rPr>
              <a:t>Philadelphia is </a:t>
            </a:r>
            <a:r>
              <a:rPr lang="en-US" sz="1800" b="1" dirty="0">
                <a:solidFill>
                  <a:schemeClr val="accent1"/>
                </a:solidFill>
                <a:effectLst/>
                <a:ea typeface="Times New Roman" panose="02020603050405020304" pitchFamily="18" charset="0"/>
                <a:cs typeface="Times New Roman" panose="02020603050405020304" pitchFamily="18" charset="0"/>
              </a:rPr>
              <a:t>short about 17,000 housing units </a:t>
            </a:r>
            <a:r>
              <a:rPr lang="en-US" sz="1800" dirty="0">
                <a:effectLst/>
                <a:ea typeface="Times New Roman" panose="02020603050405020304" pitchFamily="18" charset="0"/>
                <a:cs typeface="Times New Roman" panose="02020603050405020304" pitchFamily="18" charset="0"/>
              </a:rPr>
              <a:t>in undersupplied areas across the city. </a:t>
            </a:r>
            <a:endParaRPr lang="en-US" sz="1800" dirty="0">
              <a:effectLst/>
              <a:ea typeface="Aptos" panose="020B0004020202020204" pitchFamily="34" charset="0"/>
              <a:cs typeface="Times New Roman" panose="02020603050405020304" pitchFamily="18" charset="0"/>
            </a:endParaRPr>
          </a:p>
          <a:p>
            <a:pPr marL="742950" marR="0" lvl="1" indent="-285750">
              <a:buFont typeface="Arial" panose="020B0604020202020204" pitchFamily="34" charset="0"/>
              <a:buChar char="•"/>
              <a:tabLst>
                <a:tab pos="857250" algn="l"/>
              </a:tabLst>
            </a:pPr>
            <a:r>
              <a:rPr lang="en-US" sz="1800" dirty="0">
                <a:effectLst/>
                <a:ea typeface="Times New Roman" panose="02020603050405020304" pitchFamily="18" charset="0"/>
                <a:cs typeface="Times New Roman" panose="02020603050405020304" pitchFamily="18" charset="0"/>
              </a:rPr>
              <a:t>The total number of new housing units required was estimated by identifying</a:t>
            </a:r>
            <a:r>
              <a:rPr lang="en-US" sz="1800" dirty="0">
                <a:solidFill>
                  <a:srgbClr val="FF0000"/>
                </a:solidFill>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a </a:t>
            </a:r>
            <a:r>
              <a:rPr lang="en-US" sz="1800" b="1" i="1" dirty="0">
                <a:solidFill>
                  <a:schemeClr val="accent1"/>
                </a:solidFill>
                <a:effectLst/>
                <a:ea typeface="Times New Roman" panose="02020603050405020304" pitchFamily="18" charset="0"/>
                <a:cs typeface="Times New Roman" panose="02020603050405020304" pitchFamily="18" charset="0"/>
              </a:rPr>
              <a:t>normal vacancy </a:t>
            </a:r>
            <a:r>
              <a:rPr lang="en-US" sz="1800" dirty="0">
                <a:effectLst/>
                <a:ea typeface="Times New Roman" panose="02020603050405020304" pitchFamily="18" charset="0"/>
                <a:cs typeface="Times New Roman" panose="02020603050405020304" pitchFamily="18" charset="0"/>
              </a:rPr>
              <a:t>rate that allows for movement in the housing market. </a:t>
            </a:r>
            <a:endParaRPr lang="en-US" sz="1800" dirty="0">
              <a:effectLst/>
              <a:ea typeface="Aptos" panose="020B0004020202020204" pitchFamily="34" charset="0"/>
              <a:cs typeface="Times New Roman" panose="02020603050405020304" pitchFamily="18" charset="0"/>
            </a:endParaRPr>
          </a:p>
          <a:p>
            <a:pPr marL="742950" marR="0" lvl="1" indent="-285750">
              <a:buFont typeface="Arial" panose="020B0604020202020204" pitchFamily="34" charset="0"/>
              <a:buChar char="•"/>
              <a:tabLst>
                <a:tab pos="857250" algn="l"/>
              </a:tabLst>
            </a:pPr>
            <a:r>
              <a:rPr lang="en-US" sz="1800" dirty="0">
                <a:effectLst/>
                <a:ea typeface="Times New Roman" panose="02020603050405020304" pitchFamily="18" charset="0"/>
                <a:cs typeface="Times New Roman" panose="02020603050405020304" pitchFamily="18" charset="0"/>
              </a:rPr>
              <a:t>Current vacancy rates in many areas are below this </a:t>
            </a:r>
            <a:r>
              <a:rPr lang="en-US" sz="1800" i="1" dirty="0">
                <a:effectLst/>
                <a:ea typeface="Times New Roman" panose="02020603050405020304" pitchFamily="18" charset="0"/>
                <a:cs typeface="Times New Roman" panose="02020603050405020304" pitchFamily="18" charset="0"/>
              </a:rPr>
              <a:t>normal</a:t>
            </a:r>
            <a:r>
              <a:rPr lang="en-US" sz="1800" dirty="0">
                <a:effectLst/>
                <a:ea typeface="Times New Roman" panose="02020603050405020304" pitchFamily="18" charset="0"/>
                <a:cs typeface="Times New Roman" panose="02020603050405020304" pitchFamily="18" charset="0"/>
              </a:rPr>
              <a:t> level.</a:t>
            </a:r>
            <a:endParaRPr lang="en-US" sz="1800" dirty="0">
              <a:effectLst/>
              <a:ea typeface="Aptos" panose="020B0004020202020204" pitchFamily="34" charset="0"/>
              <a:cs typeface="Times New Roman" panose="02020603050405020304" pitchFamily="18" charset="0"/>
            </a:endParaRPr>
          </a:p>
          <a:p>
            <a:pPr marL="742950" marR="0" lvl="1" indent="-285750">
              <a:buFont typeface="Arial" panose="020B0604020202020204" pitchFamily="34" charset="0"/>
              <a:buChar char="•"/>
              <a:tabLst>
                <a:tab pos="857250" algn="l"/>
              </a:tabLst>
            </a:pPr>
            <a:r>
              <a:rPr lang="en-US" sz="1800" dirty="0">
                <a:effectLst/>
                <a:ea typeface="Times New Roman" panose="02020603050405020304" pitchFamily="18" charset="0"/>
                <a:cs typeface="Times New Roman" panose="02020603050405020304" pitchFamily="18" charset="0"/>
              </a:rPr>
              <a:t>Based on several housing market indicators, used the 2012-2018 period as a baseline (generally, the housing market stabilized post-2010 crash and was not yet impacted by COVID)</a:t>
            </a:r>
            <a:endParaRPr lang="en-US" sz="1800" dirty="0">
              <a:effectLst/>
              <a:ea typeface="Aptos" panose="020B0004020202020204" pitchFamily="34" charset="0"/>
              <a:cs typeface="Times New Roman" panose="02020603050405020304" pitchFamily="18" charset="0"/>
            </a:endParaRPr>
          </a:p>
          <a:p>
            <a:pPr marL="342900" marR="0" lvl="0" indent="-342900">
              <a:buFont typeface="Arial" panose="020B0604020202020204" pitchFamily="34" charset="0"/>
              <a:buChar char="•"/>
              <a:tabLst>
                <a:tab pos="400050" algn="l"/>
              </a:tabLst>
            </a:pPr>
            <a:r>
              <a:rPr lang="en-US" sz="1800" dirty="0">
                <a:effectLst/>
                <a:ea typeface="Times New Roman" panose="02020603050405020304" pitchFamily="18" charset="0"/>
                <a:cs typeface="Times New Roman" panose="02020603050405020304" pitchFamily="18" charset="0"/>
              </a:rPr>
              <a:t>Some locations have excess housing </a:t>
            </a:r>
            <a:r>
              <a:rPr lang="en-US" sz="1800" b="1" dirty="0">
                <a:solidFill>
                  <a:schemeClr val="accent1"/>
                </a:solidFill>
                <a:effectLst/>
                <a:ea typeface="Times New Roman" panose="02020603050405020304" pitchFamily="18" charset="0"/>
                <a:cs typeface="Times New Roman" panose="02020603050405020304" pitchFamily="18" charset="0"/>
              </a:rPr>
              <a:t>with many vacant units</a:t>
            </a:r>
            <a:r>
              <a:rPr lang="en-US" sz="1800" dirty="0">
                <a:solidFill>
                  <a:schemeClr val="accent1"/>
                </a:solidFill>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available for sale or rent, but the rents/prices of those units are not affordable to those who need housing.</a:t>
            </a:r>
            <a:endParaRPr lang="en-US" sz="1800" dirty="0">
              <a:effectLst/>
              <a:ea typeface="Aptos" panose="020B0004020202020204" pitchFamily="34" charset="0"/>
              <a:cs typeface="Times New Roman" panose="02020603050405020304" pitchFamily="18" charset="0"/>
            </a:endParaRPr>
          </a:p>
          <a:p>
            <a:pPr marL="342900" marR="0" lvl="0" indent="-342900">
              <a:buFont typeface="Arial" panose="020B0604020202020204" pitchFamily="34" charset="0"/>
              <a:buChar char="•"/>
              <a:tabLst>
                <a:tab pos="400050" algn="l"/>
              </a:tabLst>
            </a:pPr>
            <a:r>
              <a:rPr lang="en-US" sz="1800" dirty="0">
                <a:effectLst/>
                <a:ea typeface="Times New Roman" panose="02020603050405020304" pitchFamily="18" charset="0"/>
                <a:cs typeface="Times New Roman" panose="02020603050405020304" pitchFamily="18" charset="0"/>
              </a:rPr>
              <a:t>Philadelphia has an estimated </a:t>
            </a:r>
            <a:r>
              <a:rPr lang="en-US" sz="1800" b="1" dirty="0">
                <a:solidFill>
                  <a:schemeClr val="accent1"/>
                </a:solidFill>
                <a:effectLst/>
                <a:ea typeface="Times New Roman" panose="02020603050405020304" pitchFamily="18" charset="0"/>
                <a:cs typeface="Times New Roman" panose="02020603050405020304" pitchFamily="18" charset="0"/>
              </a:rPr>
              <a:t>22,000</a:t>
            </a:r>
            <a:r>
              <a:rPr lang="en-US" sz="1800" dirty="0">
                <a:effectLst/>
                <a:ea typeface="Times New Roman" panose="02020603050405020304" pitchFamily="18" charset="0"/>
                <a:cs typeface="Times New Roman" panose="02020603050405020304" pitchFamily="18" charset="0"/>
              </a:rPr>
              <a:t> homes requiring</a:t>
            </a:r>
            <a:r>
              <a:rPr lang="en-US" sz="1800" dirty="0">
                <a:solidFill>
                  <a:srgbClr val="196B24"/>
                </a:solidFill>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investment to maintain quality and livability, based on their age, value, code violations and/or below average (or worse)</a:t>
            </a:r>
            <a:r>
              <a:rPr lang="en-US" sz="1800" dirty="0">
                <a:solidFill>
                  <a:srgbClr val="FF0000"/>
                </a:solidFill>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condition as assessed by the Office of Property Assessment.</a:t>
            </a:r>
            <a:endParaRPr lang="en-US" sz="1800" dirty="0">
              <a:effectLst/>
              <a:ea typeface="Aptos" panose="020B0004020202020204" pitchFamily="34" charset="0"/>
              <a:cs typeface="Times New Roman" panose="02020603050405020304" pitchFamily="18" charset="0"/>
            </a:endParaRPr>
          </a:p>
          <a:p>
            <a:pPr marL="342900" marR="0" lvl="0" indent="-342900">
              <a:buFont typeface="Arial" panose="020B0604020202020204" pitchFamily="34" charset="0"/>
              <a:buChar char="•"/>
              <a:tabLst>
                <a:tab pos="400050" algn="l"/>
              </a:tabLst>
            </a:pPr>
            <a:r>
              <a:rPr lang="en-US" sz="1800" dirty="0">
                <a:effectLst/>
                <a:ea typeface="Times New Roman" panose="02020603050405020304" pitchFamily="18" charset="0"/>
                <a:cs typeface="Times New Roman" panose="02020603050405020304" pitchFamily="18" charset="0"/>
              </a:rPr>
              <a:t>The H.O.M.E. Initiative aims to create </a:t>
            </a:r>
            <a:r>
              <a:rPr lang="en-US" sz="1800" b="1" dirty="0">
                <a:solidFill>
                  <a:schemeClr val="accent1"/>
                </a:solidFill>
                <a:effectLst/>
                <a:ea typeface="Times New Roman" panose="02020603050405020304" pitchFamily="18" charset="0"/>
                <a:cs typeface="Times New Roman" panose="02020603050405020304" pitchFamily="18" charset="0"/>
              </a:rPr>
              <a:t>13,500 new units </a:t>
            </a:r>
            <a:r>
              <a:rPr lang="en-US" sz="1800" dirty="0">
                <a:effectLst/>
                <a:ea typeface="Times New Roman" panose="02020603050405020304" pitchFamily="18" charset="0"/>
                <a:cs typeface="Times New Roman" panose="02020603050405020304" pitchFamily="18" charset="0"/>
              </a:rPr>
              <a:t>and </a:t>
            </a:r>
            <a:r>
              <a:rPr lang="en-US" sz="1800" b="1" dirty="0">
                <a:solidFill>
                  <a:schemeClr val="accent1"/>
                </a:solidFill>
                <a:effectLst/>
                <a:ea typeface="Times New Roman" panose="02020603050405020304" pitchFamily="18" charset="0"/>
                <a:cs typeface="Times New Roman" panose="02020603050405020304" pitchFamily="18" charset="0"/>
              </a:rPr>
              <a:t>preserve 16,500 existing units</a:t>
            </a:r>
            <a:r>
              <a:rPr lang="en-US" sz="1800" dirty="0">
                <a:effectLst/>
                <a:ea typeface="Times New Roman" panose="02020603050405020304" pitchFamily="18" charset="0"/>
                <a:cs typeface="Times New Roman" panose="02020603050405020304" pitchFamily="18" charset="0"/>
              </a:rPr>
              <a:t>, targeting roughly </a:t>
            </a:r>
            <a:r>
              <a:rPr lang="en-US" sz="1800" b="1" dirty="0">
                <a:solidFill>
                  <a:schemeClr val="accent1"/>
                </a:solidFill>
                <a:effectLst/>
                <a:ea typeface="Times New Roman" panose="02020603050405020304" pitchFamily="18" charset="0"/>
                <a:cs typeface="Times New Roman" panose="02020603050405020304" pitchFamily="18" charset="0"/>
              </a:rPr>
              <a:t>78% of the needs </a:t>
            </a:r>
            <a:r>
              <a:rPr lang="en-US" sz="1800" dirty="0">
                <a:effectLst/>
                <a:ea typeface="Times New Roman" panose="02020603050405020304" pitchFamily="18" charset="0"/>
                <a:cs typeface="Times New Roman" panose="02020603050405020304" pitchFamily="18" charset="0"/>
              </a:rPr>
              <a:t>for new housing and homes requiring preservation.</a:t>
            </a:r>
            <a:endParaRPr lang="en-US" sz="1800" dirty="0">
              <a:effectLst/>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D8BFDE5C-2EA0-ABCB-2E93-A4D442935221}"/>
              </a:ext>
            </a:extLst>
          </p:cNvPr>
          <p:cNvSpPr>
            <a:spLocks noGrp="1"/>
          </p:cNvSpPr>
          <p:nvPr>
            <p:ph type="title"/>
          </p:nvPr>
        </p:nvSpPr>
        <p:spPr/>
        <p:txBody>
          <a:bodyPr/>
          <a:lstStyle/>
          <a:p>
            <a:r>
              <a:rPr lang="en-US" dirty="0"/>
              <a:t>Housing Goal &amp; Target Rationale</a:t>
            </a:r>
          </a:p>
        </p:txBody>
      </p:sp>
      <p:sp>
        <p:nvSpPr>
          <p:cNvPr id="5" name="Slide Number Placeholder 4">
            <a:extLst>
              <a:ext uri="{FF2B5EF4-FFF2-40B4-BE49-F238E27FC236}">
                <a16:creationId xmlns:a16="http://schemas.microsoft.com/office/drawing/2014/main" id="{2A433D4A-6448-B6E1-B60B-00FC660F0227}"/>
              </a:ext>
            </a:extLst>
          </p:cNvPr>
          <p:cNvSpPr>
            <a:spLocks noGrp="1"/>
          </p:cNvSpPr>
          <p:nvPr>
            <p:ph type="sldNum" sz="quarter" idx="12"/>
          </p:nvPr>
        </p:nvSpPr>
        <p:spPr/>
        <p:txBody>
          <a:bodyPr/>
          <a:lstStyle/>
          <a:p>
            <a:fld id="{97586EE6-E982-4B55-865E-DD5294D17279}" type="slidenum">
              <a:rPr lang="en-US" smtClean="0"/>
              <a:t>9</a:t>
            </a:fld>
            <a:endParaRPr lang="en-US"/>
          </a:p>
        </p:txBody>
      </p:sp>
      <p:sp>
        <p:nvSpPr>
          <p:cNvPr id="4" name="TextBox 3">
            <a:extLst>
              <a:ext uri="{FF2B5EF4-FFF2-40B4-BE49-F238E27FC236}">
                <a16:creationId xmlns:a16="http://schemas.microsoft.com/office/drawing/2014/main" id="{4AD70138-F6DB-9DBF-BF27-0D4D797144E7}"/>
              </a:ext>
            </a:extLst>
          </p:cNvPr>
          <p:cNvSpPr txBox="1"/>
          <p:nvPr/>
        </p:nvSpPr>
        <p:spPr>
          <a:xfrm>
            <a:off x="308706" y="1449977"/>
            <a:ext cx="11437856" cy="307777"/>
          </a:xfrm>
          <a:prstGeom prst="rect">
            <a:avLst/>
          </a:prstGeom>
          <a:solidFill>
            <a:schemeClr val="bg2">
              <a:lumMod val="9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accent1"/>
                </a:solidFill>
              </a:rPr>
              <a:t>The H.O.M.E. Initiative goals and targets calculation were based on the following assumptions and rationale. </a:t>
            </a:r>
          </a:p>
        </p:txBody>
      </p:sp>
    </p:spTree>
    <p:extLst>
      <p:ext uri="{BB962C8B-B14F-4D97-AF65-F5344CB8AC3E}">
        <p14:creationId xmlns:p14="http://schemas.microsoft.com/office/powerpoint/2010/main" val="580690196"/>
      </p:ext>
    </p:extLst>
  </p:cSld>
  <p:clrMapOvr>
    <a:masterClrMapping/>
  </p:clrMapOvr>
</p:sld>
</file>

<file path=ppt/theme/theme1.xml><?xml version="1.0" encoding="utf-8"?>
<a:theme xmlns:a="http://schemas.openxmlformats.org/drawingml/2006/main" name="Office Theme">
  <a:themeElements>
    <a:clrScheme name="City of Philadelphia">
      <a:dk1>
        <a:sysClr val="windowText" lastClr="000000"/>
      </a:dk1>
      <a:lt1>
        <a:sysClr val="window" lastClr="FFFFFF"/>
      </a:lt1>
      <a:dk2>
        <a:srgbClr val="444444"/>
      </a:dk2>
      <a:lt2>
        <a:srgbClr val="CFCFCF"/>
      </a:lt2>
      <a:accent1>
        <a:srgbClr val="0F4D90"/>
      </a:accent1>
      <a:accent2>
        <a:srgbClr val="F99300"/>
      </a:accent2>
      <a:accent3>
        <a:srgbClr val="58C04D"/>
      </a:accent3>
      <a:accent4>
        <a:srgbClr val="F3C613"/>
      </a:accent4>
      <a:accent5>
        <a:srgbClr val="3A833C"/>
      </a:accent5>
      <a:accent6>
        <a:srgbClr val="CC3000"/>
      </a:accent6>
      <a:hlink>
        <a:srgbClr val="0563C1"/>
      </a:hlink>
      <a:folHlink>
        <a:srgbClr val="954F72"/>
      </a:folHlink>
    </a:clrScheme>
    <a:fontScheme name="City of Philadelphia">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Philly Colors">
      <a:dk1>
        <a:sysClr val="windowText" lastClr="000000"/>
      </a:dk1>
      <a:lt1>
        <a:sysClr val="window" lastClr="FFFFFF"/>
      </a:lt1>
      <a:dk2>
        <a:srgbClr val="757070"/>
      </a:dk2>
      <a:lt2>
        <a:srgbClr val="E7E6E6"/>
      </a:lt2>
      <a:accent1>
        <a:srgbClr val="0F4D90"/>
      </a:accent1>
      <a:accent2>
        <a:srgbClr val="F99300"/>
      </a:accent2>
      <a:accent3>
        <a:srgbClr val="58C04D"/>
      </a:accent3>
      <a:accent4>
        <a:srgbClr val="F3C613"/>
      </a:accent4>
      <a:accent5>
        <a:srgbClr val="3A833C"/>
      </a:accent5>
      <a:accent6>
        <a:srgbClr val="CC3000"/>
      </a:accent6>
      <a:hlink>
        <a:srgbClr val="0563C1"/>
      </a:hlink>
      <a:folHlink>
        <a:srgbClr val="954F72"/>
      </a:folHlink>
    </a:clrScheme>
    <a:fontScheme name="Philly Fonts">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D287D8B50D924E9121ACDE0FA4460D" ma:contentTypeVersion="4" ma:contentTypeDescription="Create a new document." ma:contentTypeScope="" ma:versionID="0e52f35601002a4b7b22039396ebe507">
  <xsd:schema xmlns:xsd="http://www.w3.org/2001/XMLSchema" xmlns:xs="http://www.w3.org/2001/XMLSchema" xmlns:p="http://schemas.microsoft.com/office/2006/metadata/properties" xmlns:ns2="676e35c2-c35f-45cc-a0a8-638d81297b5c" targetNamespace="http://schemas.microsoft.com/office/2006/metadata/properties" ma:root="true" ma:fieldsID="41a42f6f60397cd1eb2fe5172b04da87" ns2:_="">
    <xsd:import namespace="676e35c2-c35f-45cc-a0a8-638d81297b5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6e35c2-c35f-45cc-a0a8-638d81297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2B4545-3DE2-41F1-A195-366970D1BD0D}">
  <ds:schemaRefs>
    <ds:schemaRef ds:uri="http://purl.org/dc/terms/"/>
    <ds:schemaRef ds:uri="http://schemas.microsoft.com/office/infopath/2007/PartnerControls"/>
    <ds:schemaRef ds:uri="http://schemas.microsoft.com/office/2006/documentManagement/types"/>
    <ds:schemaRef ds:uri="http://purl.org/dc/dcmitype/"/>
    <ds:schemaRef ds:uri="http://www.w3.org/XML/1998/namespace"/>
    <ds:schemaRef ds:uri="http://purl.org/dc/elements/1.1/"/>
    <ds:schemaRef ds:uri="http://schemas.openxmlformats.org/package/2006/metadata/core-properties"/>
    <ds:schemaRef ds:uri="676e35c2-c35f-45cc-a0a8-638d81297b5c"/>
    <ds:schemaRef ds:uri="http://schemas.microsoft.com/office/2006/metadata/properties"/>
  </ds:schemaRefs>
</ds:datastoreItem>
</file>

<file path=customXml/itemProps2.xml><?xml version="1.0" encoding="utf-8"?>
<ds:datastoreItem xmlns:ds="http://schemas.openxmlformats.org/officeDocument/2006/customXml" ds:itemID="{E14D64B7-7F0C-4395-B038-579715BF29A1}">
  <ds:schemaRefs>
    <ds:schemaRef ds:uri="http://schemas.microsoft.com/sharepoint/v3/contenttype/forms"/>
  </ds:schemaRefs>
</ds:datastoreItem>
</file>

<file path=customXml/itemProps3.xml><?xml version="1.0" encoding="utf-8"?>
<ds:datastoreItem xmlns:ds="http://schemas.openxmlformats.org/officeDocument/2006/customXml" ds:itemID="{71D88BF2-6594-4AFE-BAA4-B00D0E6CFD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6e35c2-c35f-45cc-a0a8-638d81297b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3582</TotalTime>
  <Words>3082</Words>
  <Application>Microsoft Office PowerPoint</Application>
  <PresentationFormat>Widescreen</PresentationFormat>
  <Paragraphs>508</Paragraphs>
  <Slides>27</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Aptos</vt:lpstr>
      <vt:lpstr>Arial</vt:lpstr>
      <vt:lpstr>Calibri</vt:lpstr>
      <vt:lpstr>Montserrat</vt:lpstr>
      <vt:lpstr>Open Sans</vt:lpstr>
      <vt:lpstr>Segoe UI</vt:lpstr>
      <vt:lpstr>Times New Roman</vt:lpstr>
      <vt:lpstr>Office Theme</vt:lpstr>
      <vt:lpstr>Custom Design</vt:lpstr>
      <vt:lpstr>Housing Opportunities  Made Easy (H.O.M.E.) Plan  </vt:lpstr>
      <vt:lpstr>Plan Context &amp; Core Principles</vt:lpstr>
      <vt:lpstr>H.O.M.E. Initiative: the Housing Plan for 30,000 Units</vt:lpstr>
      <vt:lpstr>North Star Goals</vt:lpstr>
      <vt:lpstr>Plan Goals:</vt:lpstr>
      <vt:lpstr>Housing Goals and Targets</vt:lpstr>
      <vt:lpstr>Housing Goals &amp; Targets</vt:lpstr>
      <vt:lpstr>2025 Area Median Income Table</vt:lpstr>
      <vt:lpstr>Housing Goal &amp; Target Rationale</vt:lpstr>
      <vt:lpstr>How is the City paying for the $2B H.O.M.E Initiative?</vt:lpstr>
      <vt:lpstr>Recommendations</vt:lpstr>
      <vt:lpstr>Recommendations Overview</vt:lpstr>
      <vt:lpstr>Program Recommendations</vt:lpstr>
      <vt:lpstr>Programs and Initiatives funded through H.O.M.E.</vt:lpstr>
      <vt:lpstr>Existing Program Recommendations </vt:lpstr>
      <vt:lpstr>Existing Program Recommendations </vt:lpstr>
      <vt:lpstr>Process Optimization</vt:lpstr>
      <vt:lpstr>Accomplishments to Date – Legislation</vt:lpstr>
      <vt:lpstr>Accomplishments to Date - Process</vt:lpstr>
      <vt:lpstr>Next Steps</vt:lpstr>
      <vt:lpstr>  HOME Budget Process (1/3)</vt:lpstr>
      <vt:lpstr>  HOME Budget Process (2/3)</vt:lpstr>
      <vt:lpstr>  HOME Budget Process (3/3)</vt:lpstr>
      <vt:lpstr> Key Challenges</vt:lpstr>
      <vt:lpstr>Timeline and Next Steps</vt:lpstr>
      <vt:lpstr>H.O.M.E. Initiative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Development Leading Practices Report</dc:title>
  <dc:creator>Chrissy Raymond</dc:creator>
  <cp:lastModifiedBy>Angela D Brooks</cp:lastModifiedBy>
  <cp:revision>45</cp:revision>
  <cp:lastPrinted>2025-08-19T20:32:30Z</cp:lastPrinted>
  <dcterms:created xsi:type="dcterms:W3CDTF">2024-11-21T16:33:11Z</dcterms:created>
  <dcterms:modified xsi:type="dcterms:W3CDTF">2025-08-19T20:59:12Z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0x010100FED287D8B50D924E9121ACDE0FA4460D</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{"FileActivityType":"9","FileActivityTimeStamp":"2024-12-17T06:03:55.283Z","FileActivityUsersOnPage":[{"DisplayName":"Gregory Heller","Id":"gheller@guidehouse.com"}],"FileActivityNavigationId":null}</vt:lpwstr>
  </property>
  <property fmtid="{D5CDD505-2E9C-101B-9397-08002B2CF9AE}" pid="7" name="TriggerFlowInfo">
    <vt:lpwstr/>
  </property>
  <property fmtid="{D5CDD505-2E9C-101B-9397-08002B2CF9AE}" pid="8" name="MSIP_Label_303e25a3-56e7-4f07-9acc-ed14a1e5b460_Enabled">
    <vt:lpwstr>true</vt:lpwstr>
  </property>
  <property fmtid="{D5CDD505-2E9C-101B-9397-08002B2CF9AE}" pid="9" name="MSIP_Label_303e25a3-56e7-4f07-9acc-ed14a1e5b460_SetDate">
    <vt:lpwstr>2025-04-03T22:09:38Z</vt:lpwstr>
  </property>
  <property fmtid="{D5CDD505-2E9C-101B-9397-08002B2CF9AE}" pid="10" name="MSIP_Label_303e25a3-56e7-4f07-9acc-ed14a1e5b460_Method">
    <vt:lpwstr>Privileged</vt:lpwstr>
  </property>
  <property fmtid="{D5CDD505-2E9C-101B-9397-08002B2CF9AE}" pid="11" name="MSIP_Label_303e25a3-56e7-4f07-9acc-ed14a1e5b460_Name">
    <vt:lpwstr>Public External</vt:lpwstr>
  </property>
  <property fmtid="{D5CDD505-2E9C-101B-9397-08002B2CF9AE}" pid="12" name="MSIP_Label_303e25a3-56e7-4f07-9acc-ed14a1e5b460_SiteId">
    <vt:lpwstr>4ee48f43-e15d-4f4a-ad55-d0990aac660e</vt:lpwstr>
  </property>
  <property fmtid="{D5CDD505-2E9C-101B-9397-08002B2CF9AE}" pid="13" name="MSIP_Label_303e25a3-56e7-4f07-9acc-ed14a1e5b460_ActionId">
    <vt:lpwstr>ab956618-a490-4178-8e6c-a591ed55f5bd</vt:lpwstr>
  </property>
  <property fmtid="{D5CDD505-2E9C-101B-9397-08002B2CF9AE}" pid="14" name="MSIP_Label_303e25a3-56e7-4f07-9acc-ed14a1e5b460_ContentBits">
    <vt:lpwstr>0</vt:lpwstr>
  </property>
  <property fmtid="{D5CDD505-2E9C-101B-9397-08002B2CF9AE}" pid="15" name="MSIP_Label_303e25a3-56e7-4f07-9acc-ed14a1e5b460_Tag">
    <vt:lpwstr>10, 0, 1, 1</vt:lpwstr>
  </property>
</Properties>
</file>